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55B983-27E7-4660-B904-1E38C1043B96}" type="datetimeFigureOut">
              <a:rPr lang="it-IT" smtClean="0"/>
              <a:t>13/01/2022</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1B9D5D-FBE3-421A-813F-CEF7CD6E1FCC}" type="slidenum">
              <a:rPr lang="it-IT" smtClean="0"/>
              <a:t>‹N›</a:t>
            </a:fld>
            <a:endParaRPr lang="it-IT"/>
          </a:p>
        </p:txBody>
      </p:sp>
    </p:spTree>
    <p:extLst>
      <p:ext uri="{BB962C8B-B14F-4D97-AF65-F5344CB8AC3E}">
        <p14:creationId xmlns:p14="http://schemas.microsoft.com/office/powerpoint/2010/main" val="40602987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181B9D5D-FBE3-421A-813F-CEF7CD6E1FCC}" type="slidenum">
              <a:rPr lang="it-IT" smtClean="0"/>
              <a:t>6</a:t>
            </a:fld>
            <a:endParaRPr lang="it-IT"/>
          </a:p>
        </p:txBody>
      </p:sp>
    </p:spTree>
    <p:extLst>
      <p:ext uri="{BB962C8B-B14F-4D97-AF65-F5344CB8AC3E}">
        <p14:creationId xmlns:p14="http://schemas.microsoft.com/office/powerpoint/2010/main" val="10815556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0992B188-CF2D-4B87-A24C-88EE047868CF}" type="datetimeFigureOut">
              <a:rPr lang="it-IT" smtClean="0"/>
              <a:t>13/01/2022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EC5E15-1393-4F50-8566-C42673C30FD1}" type="slidenum">
              <a:rPr lang="it-IT" smtClean="0"/>
              <a:t>‹N›</a:t>
            </a:fld>
            <a:endParaRPr lang="it-IT"/>
          </a:p>
        </p:txBody>
      </p:sp>
    </p:spTree>
    <p:extLst>
      <p:ext uri="{BB962C8B-B14F-4D97-AF65-F5344CB8AC3E}">
        <p14:creationId xmlns:p14="http://schemas.microsoft.com/office/powerpoint/2010/main" val="32338364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992B188-CF2D-4B87-A24C-88EE047868CF}" type="datetimeFigureOut">
              <a:rPr lang="it-IT" smtClean="0"/>
              <a:t>13/01/2022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EC5E15-1393-4F50-8566-C42673C30FD1}" type="slidenum">
              <a:rPr lang="it-IT" smtClean="0"/>
              <a:t>‹N›</a:t>
            </a:fld>
            <a:endParaRPr lang="it-IT"/>
          </a:p>
        </p:txBody>
      </p:sp>
    </p:spTree>
    <p:extLst>
      <p:ext uri="{BB962C8B-B14F-4D97-AF65-F5344CB8AC3E}">
        <p14:creationId xmlns:p14="http://schemas.microsoft.com/office/powerpoint/2010/main" val="40175409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992B188-CF2D-4B87-A24C-88EE047868CF}" type="datetimeFigureOut">
              <a:rPr lang="it-IT" smtClean="0"/>
              <a:t>13/01/2022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EC5E15-1393-4F50-8566-C42673C30FD1}" type="slidenum">
              <a:rPr lang="it-IT" smtClean="0"/>
              <a:t>‹N›</a:t>
            </a:fld>
            <a:endParaRPr lang="it-IT"/>
          </a:p>
        </p:txBody>
      </p:sp>
    </p:spTree>
    <p:extLst>
      <p:ext uri="{BB962C8B-B14F-4D97-AF65-F5344CB8AC3E}">
        <p14:creationId xmlns:p14="http://schemas.microsoft.com/office/powerpoint/2010/main" val="13953735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992B188-CF2D-4B87-A24C-88EE047868CF}" type="datetimeFigureOut">
              <a:rPr lang="it-IT" smtClean="0"/>
              <a:t>13/01/2022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EC5E15-1393-4F50-8566-C42673C30FD1}" type="slidenum">
              <a:rPr lang="it-IT" smtClean="0"/>
              <a:t>‹N›</a:t>
            </a:fld>
            <a:endParaRPr lang="it-IT"/>
          </a:p>
        </p:txBody>
      </p:sp>
    </p:spTree>
    <p:extLst>
      <p:ext uri="{BB962C8B-B14F-4D97-AF65-F5344CB8AC3E}">
        <p14:creationId xmlns:p14="http://schemas.microsoft.com/office/powerpoint/2010/main" val="1732476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0992B188-CF2D-4B87-A24C-88EE047868CF}" type="datetimeFigureOut">
              <a:rPr lang="it-IT" smtClean="0"/>
              <a:t>13/01/2022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EC5E15-1393-4F50-8566-C42673C30FD1}" type="slidenum">
              <a:rPr lang="it-IT" smtClean="0"/>
              <a:t>‹N›</a:t>
            </a:fld>
            <a:endParaRPr lang="it-IT"/>
          </a:p>
        </p:txBody>
      </p:sp>
    </p:spTree>
    <p:extLst>
      <p:ext uri="{BB962C8B-B14F-4D97-AF65-F5344CB8AC3E}">
        <p14:creationId xmlns:p14="http://schemas.microsoft.com/office/powerpoint/2010/main" val="27028610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0992B188-CF2D-4B87-A24C-88EE047868CF}" type="datetimeFigureOut">
              <a:rPr lang="it-IT" smtClean="0"/>
              <a:t>13/01/2022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CEC5E15-1393-4F50-8566-C42673C30FD1}" type="slidenum">
              <a:rPr lang="it-IT" smtClean="0"/>
              <a:t>‹N›</a:t>
            </a:fld>
            <a:endParaRPr lang="it-IT"/>
          </a:p>
        </p:txBody>
      </p:sp>
    </p:spTree>
    <p:extLst>
      <p:ext uri="{BB962C8B-B14F-4D97-AF65-F5344CB8AC3E}">
        <p14:creationId xmlns:p14="http://schemas.microsoft.com/office/powerpoint/2010/main" val="33449343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0992B188-CF2D-4B87-A24C-88EE047868CF}" type="datetimeFigureOut">
              <a:rPr lang="it-IT" smtClean="0"/>
              <a:t>13/01/2022</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8CEC5E15-1393-4F50-8566-C42673C30FD1}" type="slidenum">
              <a:rPr lang="it-IT" smtClean="0"/>
              <a:t>‹N›</a:t>
            </a:fld>
            <a:endParaRPr lang="it-IT"/>
          </a:p>
        </p:txBody>
      </p:sp>
    </p:spTree>
    <p:extLst>
      <p:ext uri="{BB962C8B-B14F-4D97-AF65-F5344CB8AC3E}">
        <p14:creationId xmlns:p14="http://schemas.microsoft.com/office/powerpoint/2010/main" val="20861187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0992B188-CF2D-4B87-A24C-88EE047868CF}" type="datetimeFigureOut">
              <a:rPr lang="it-IT" smtClean="0"/>
              <a:t>13/01/2022</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8CEC5E15-1393-4F50-8566-C42673C30FD1}" type="slidenum">
              <a:rPr lang="it-IT" smtClean="0"/>
              <a:t>‹N›</a:t>
            </a:fld>
            <a:endParaRPr lang="it-IT"/>
          </a:p>
        </p:txBody>
      </p:sp>
    </p:spTree>
    <p:extLst>
      <p:ext uri="{BB962C8B-B14F-4D97-AF65-F5344CB8AC3E}">
        <p14:creationId xmlns:p14="http://schemas.microsoft.com/office/powerpoint/2010/main" val="42407852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0992B188-CF2D-4B87-A24C-88EE047868CF}" type="datetimeFigureOut">
              <a:rPr lang="it-IT" smtClean="0"/>
              <a:t>13/01/2022</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8CEC5E15-1393-4F50-8566-C42673C30FD1}" type="slidenum">
              <a:rPr lang="it-IT" smtClean="0"/>
              <a:t>‹N›</a:t>
            </a:fld>
            <a:endParaRPr lang="it-IT"/>
          </a:p>
        </p:txBody>
      </p:sp>
    </p:spTree>
    <p:extLst>
      <p:ext uri="{BB962C8B-B14F-4D97-AF65-F5344CB8AC3E}">
        <p14:creationId xmlns:p14="http://schemas.microsoft.com/office/powerpoint/2010/main" val="13623200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0992B188-CF2D-4B87-A24C-88EE047868CF}" type="datetimeFigureOut">
              <a:rPr lang="it-IT" smtClean="0"/>
              <a:t>13/01/2022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CEC5E15-1393-4F50-8566-C42673C30FD1}" type="slidenum">
              <a:rPr lang="it-IT" smtClean="0"/>
              <a:t>‹N›</a:t>
            </a:fld>
            <a:endParaRPr lang="it-IT"/>
          </a:p>
        </p:txBody>
      </p:sp>
    </p:spTree>
    <p:extLst>
      <p:ext uri="{BB962C8B-B14F-4D97-AF65-F5344CB8AC3E}">
        <p14:creationId xmlns:p14="http://schemas.microsoft.com/office/powerpoint/2010/main" val="3292854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0992B188-CF2D-4B87-A24C-88EE047868CF}" type="datetimeFigureOut">
              <a:rPr lang="it-IT" smtClean="0"/>
              <a:t>13/01/2022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CEC5E15-1393-4F50-8566-C42673C30FD1}" type="slidenum">
              <a:rPr lang="it-IT" smtClean="0"/>
              <a:t>‹N›</a:t>
            </a:fld>
            <a:endParaRPr lang="it-IT"/>
          </a:p>
        </p:txBody>
      </p:sp>
    </p:spTree>
    <p:extLst>
      <p:ext uri="{BB962C8B-B14F-4D97-AF65-F5344CB8AC3E}">
        <p14:creationId xmlns:p14="http://schemas.microsoft.com/office/powerpoint/2010/main" val="21617107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92B188-CF2D-4B87-A24C-88EE047868CF}" type="datetimeFigureOut">
              <a:rPr lang="it-IT" smtClean="0"/>
              <a:t>13/01/2022</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EC5E15-1393-4F50-8566-C42673C30FD1}" type="slidenum">
              <a:rPr lang="it-IT" smtClean="0"/>
              <a:t>‹N›</a:t>
            </a:fld>
            <a:endParaRPr lang="it-IT"/>
          </a:p>
        </p:txBody>
      </p:sp>
    </p:spTree>
    <p:extLst>
      <p:ext uri="{BB962C8B-B14F-4D97-AF65-F5344CB8AC3E}">
        <p14:creationId xmlns:p14="http://schemas.microsoft.com/office/powerpoint/2010/main" val="42616152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a:xfrm>
            <a:off x="457200" y="274638"/>
            <a:ext cx="8229600" cy="922114"/>
          </a:xfrm>
        </p:spPr>
        <p:txBody>
          <a:bodyPr>
            <a:normAutofit/>
          </a:bodyPr>
          <a:lstStyle/>
          <a:p>
            <a:r>
              <a:rPr lang="it-IT" sz="2000" dirty="0" smtClean="0">
                <a:solidFill>
                  <a:srgbClr val="C00000"/>
                </a:solidFill>
              </a:rPr>
              <a:t>Introduzione alle Scritture ebraico-cristiane</a:t>
            </a:r>
            <a:br>
              <a:rPr lang="it-IT" sz="2000" dirty="0" smtClean="0">
                <a:solidFill>
                  <a:srgbClr val="C00000"/>
                </a:solidFill>
              </a:rPr>
            </a:br>
            <a:r>
              <a:rPr lang="it-IT" sz="2000" dirty="0" smtClean="0">
                <a:solidFill>
                  <a:srgbClr val="C00000"/>
                </a:solidFill>
              </a:rPr>
              <a:t>l’interpretazione della Sacra Scrittura</a:t>
            </a:r>
            <a:endParaRPr lang="it-IT" sz="2000" dirty="0"/>
          </a:p>
        </p:txBody>
      </p:sp>
      <p:sp>
        <p:nvSpPr>
          <p:cNvPr id="5" name="Segnaposto contenuto 4"/>
          <p:cNvSpPr>
            <a:spLocks noGrp="1"/>
          </p:cNvSpPr>
          <p:nvPr>
            <p:ph idx="1"/>
          </p:nvPr>
        </p:nvSpPr>
        <p:spPr>
          <a:xfrm>
            <a:off x="457200" y="1052736"/>
            <a:ext cx="8229600" cy="5688632"/>
          </a:xfrm>
        </p:spPr>
        <p:txBody>
          <a:bodyPr>
            <a:normAutofit lnSpcReduction="10000"/>
          </a:bodyPr>
          <a:lstStyle/>
          <a:p>
            <a:pPr marL="0" indent="0">
              <a:buNone/>
            </a:pPr>
            <a:r>
              <a:rPr lang="it-IT" sz="2000" b="1" dirty="0" smtClean="0"/>
              <a:t>DV12</a:t>
            </a:r>
            <a:r>
              <a:rPr lang="it-IT" sz="2000" dirty="0"/>
              <a:t>:</a:t>
            </a:r>
            <a:r>
              <a:rPr lang="it-IT" sz="2000" dirty="0" smtClean="0"/>
              <a:t> </a:t>
            </a:r>
          </a:p>
          <a:p>
            <a:pPr marL="0" indent="0">
              <a:buNone/>
            </a:pPr>
            <a:r>
              <a:rPr lang="it-IT" sz="2000" dirty="0" smtClean="0"/>
              <a:t>a) «Poiché Dio nella sacra Scrittura ha parlato per mezzo di uomini alla maniera umana, l'interprete della sacra Scrittura, per capir bene ciò che egli ha voluto comunicarci, deve ricercare con attenzione che </a:t>
            </a:r>
            <a:r>
              <a:rPr lang="it-IT" sz="2000" b="1" dirty="0" smtClean="0"/>
              <a:t>cosa gli agiografi abbiano veramente voluto dire e a Dio è piaciuto manifestare con le loro parole</a:t>
            </a:r>
            <a:r>
              <a:rPr lang="it-IT" sz="2000" dirty="0" smtClean="0"/>
              <a:t>.</a:t>
            </a:r>
          </a:p>
          <a:p>
            <a:pPr marL="0" indent="0">
              <a:buNone/>
            </a:pPr>
            <a:r>
              <a:rPr lang="it-IT" sz="2000" dirty="0" smtClean="0"/>
              <a:t/>
            </a:r>
            <a:br>
              <a:rPr lang="it-IT" sz="2000" dirty="0" smtClean="0"/>
            </a:br>
            <a:r>
              <a:rPr lang="it-IT" sz="2000" dirty="0"/>
              <a:t>b</a:t>
            </a:r>
            <a:r>
              <a:rPr lang="it-IT" sz="2000" dirty="0" smtClean="0"/>
              <a:t>) Per ricavare l'intenzione degli agiografi, si deve tener conto fra l'altro anche dei </a:t>
            </a:r>
            <a:r>
              <a:rPr lang="it-IT" sz="2000" b="1" dirty="0" smtClean="0"/>
              <a:t>generi letterari</a:t>
            </a:r>
            <a:r>
              <a:rPr lang="it-IT" sz="2000" dirty="0" smtClean="0"/>
              <a:t>. La verità infatti viene diversamente proposta ed espressa in testi in vario modo storici, o profetici, o poetici, o anche in altri generi di espressione. È necessario dunque che l'interprete ricerchi </a:t>
            </a:r>
            <a:r>
              <a:rPr lang="it-IT" sz="2000" b="1" dirty="0" smtClean="0"/>
              <a:t>il senso che l'agiografo</a:t>
            </a:r>
            <a:r>
              <a:rPr lang="it-IT" sz="2000" dirty="0" smtClean="0"/>
              <a:t> in determinate circostanze, secondo la condizione del suo tempo e della sua cultura, per mezzo dei generi letterari allora in uso, intendeva esprimere ed ha di fatto espresso [</a:t>
            </a:r>
            <a:r>
              <a:rPr lang="it-IT" sz="2000" i="1" dirty="0" smtClean="0"/>
              <a:t>Divino </a:t>
            </a:r>
            <a:r>
              <a:rPr lang="it-IT" sz="2000" i="1" dirty="0" err="1" smtClean="0"/>
              <a:t>Afflante</a:t>
            </a:r>
            <a:r>
              <a:rPr lang="it-IT" sz="2000" i="1" dirty="0" smtClean="0"/>
              <a:t> </a:t>
            </a:r>
            <a:r>
              <a:rPr lang="it-IT" sz="2000" i="1" dirty="0" err="1" smtClean="0"/>
              <a:t>Spiritu</a:t>
            </a:r>
            <a:r>
              <a:rPr lang="it-IT" sz="2000" dirty="0" smtClean="0"/>
              <a:t>]. </a:t>
            </a:r>
            <a:r>
              <a:rPr lang="it-IT" sz="2000" b="1" dirty="0" smtClean="0"/>
              <a:t>Per comprendere infatti in maniera esatta ciò che l'autore sacro volle asserire nello scrivere</a:t>
            </a:r>
            <a:r>
              <a:rPr lang="it-IT" sz="2000" dirty="0" smtClean="0"/>
              <a:t>, si deve far debita attenzione sia agli abituali e originali modi di sentire, di esprimersi e di raccontare vigenti ai tempi dell'agiografo, sia a quelli che nei vari luoghi erano allora in uso nei rapporti umani».</a:t>
            </a:r>
          </a:p>
          <a:p>
            <a:pPr marL="0" indent="0">
              <a:buNone/>
            </a:pPr>
            <a:endParaRPr lang="it-IT" sz="2000" dirty="0"/>
          </a:p>
          <a:p>
            <a:pPr marL="0" indent="0">
              <a:buNone/>
            </a:pPr>
            <a:endParaRPr lang="it-IT" sz="2000" dirty="0"/>
          </a:p>
        </p:txBody>
      </p:sp>
    </p:spTree>
    <p:extLst>
      <p:ext uri="{BB962C8B-B14F-4D97-AF65-F5344CB8AC3E}">
        <p14:creationId xmlns:p14="http://schemas.microsoft.com/office/powerpoint/2010/main" val="7358233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850106"/>
          </a:xfrm>
        </p:spPr>
        <p:txBody>
          <a:bodyPr>
            <a:normAutofit/>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l’interpretazione della Sacra Scrittura</a:t>
            </a:r>
            <a:endParaRPr lang="it-IT" sz="2000" dirty="0"/>
          </a:p>
        </p:txBody>
      </p:sp>
      <p:sp>
        <p:nvSpPr>
          <p:cNvPr id="3" name="Segnaposto contenuto 2"/>
          <p:cNvSpPr>
            <a:spLocks noGrp="1"/>
          </p:cNvSpPr>
          <p:nvPr>
            <p:ph idx="1"/>
          </p:nvPr>
        </p:nvSpPr>
        <p:spPr>
          <a:xfrm>
            <a:off x="457200" y="1052736"/>
            <a:ext cx="8229600" cy="5805264"/>
          </a:xfrm>
        </p:spPr>
        <p:txBody>
          <a:bodyPr>
            <a:normAutofit lnSpcReduction="10000"/>
          </a:bodyPr>
          <a:lstStyle/>
          <a:p>
            <a:pPr marL="0" indent="0">
              <a:buNone/>
            </a:pPr>
            <a:r>
              <a:rPr lang="it-IT" sz="2000" dirty="0" smtClean="0"/>
              <a:t>-la scuola antiochena quindi, più attenta al senso letterale del testo (</a:t>
            </a:r>
            <a:r>
              <a:rPr lang="it-IT" sz="2000" dirty="0" err="1" smtClean="0"/>
              <a:t>theoría</a:t>
            </a:r>
            <a:r>
              <a:rPr lang="it-IT" sz="2000" dirty="0" smtClean="0"/>
              <a:t>), non si oppone all’allegoria alessandrina, ma alle sue esagerazioni. Essa cioè riteneva che perché fosse legittima una lettura più profonda (allegoria), occorreva che essa si basasse sul senso letterale. Il </a:t>
            </a:r>
            <a:r>
              <a:rPr lang="it-IT" sz="2000" b="1" dirty="0" smtClean="0"/>
              <a:t>pregio</a:t>
            </a:r>
            <a:r>
              <a:rPr lang="it-IT" sz="2000" dirty="0" smtClean="0"/>
              <a:t> di questa interpretazione della Bibbia è la fedeltà al testo letterale; il </a:t>
            </a:r>
            <a:r>
              <a:rPr lang="it-IT" sz="2000" b="1" dirty="0" smtClean="0"/>
              <a:t>rischio</a:t>
            </a:r>
            <a:r>
              <a:rPr lang="it-IT" sz="2000" dirty="0" smtClean="0"/>
              <a:t> è quello opposto all’allegorismo, il letteralismo, che fa perdere alla Bibbia la sua profondità.</a:t>
            </a:r>
          </a:p>
          <a:p>
            <a:pPr marL="0" indent="0">
              <a:buNone/>
            </a:pPr>
            <a:r>
              <a:rPr lang="it-IT" sz="2000" dirty="0" smtClean="0"/>
              <a:t>-anche nella chiesa occidentale incontriamo le due dinamiche: Girolamo, ad esempio, è più attento al senso letterale, mentre Ambrogio a quello spirituale-allegorico. Agostino, da parte sua, cerca una sintesi tra i due metodi esegetici: da una parte riconosce che per l’interpretazione è necessaria la conoscenza delle lingue in cui è stata scritta la Bibbia (senso letterale), dall’altra ritiene fondamentale coglierne il senso spirituale (</a:t>
            </a:r>
            <a:r>
              <a:rPr lang="it-IT" sz="2000" i="1" dirty="0" smtClean="0"/>
              <a:t>De </a:t>
            </a:r>
            <a:r>
              <a:rPr lang="it-IT" sz="2000" i="1" dirty="0" err="1" smtClean="0"/>
              <a:t>doctrina</a:t>
            </a:r>
            <a:r>
              <a:rPr lang="it-IT" sz="2000" i="1" dirty="0" smtClean="0"/>
              <a:t> </a:t>
            </a:r>
            <a:r>
              <a:rPr lang="it-IT" sz="2000" i="1" dirty="0" err="1" smtClean="0"/>
              <a:t>christiana</a:t>
            </a:r>
            <a:r>
              <a:rPr lang="it-IT" sz="2000" dirty="0" smtClean="0"/>
              <a:t>).</a:t>
            </a:r>
          </a:p>
          <a:p>
            <a:pPr marL="0" indent="0">
              <a:buNone/>
            </a:pPr>
            <a:r>
              <a:rPr lang="it-IT" sz="2000" dirty="0" smtClean="0"/>
              <a:t>-i Padri «insegnano a leggere teologicamente la Bibbia in seno a una tradizione vivente con un autentico spirito cristiano» (</a:t>
            </a:r>
            <a:r>
              <a:rPr lang="it-IT" sz="2000" i="1" dirty="0" smtClean="0"/>
              <a:t>L’interpretazione della Bibbia nella Chiesa</a:t>
            </a:r>
            <a:r>
              <a:rPr lang="it-IT" sz="2000" dirty="0" smtClean="0"/>
              <a:t>, PCB): la loro interpretazione parte dalla convinzione che la Bibbia è un’opera unitaria le cui parti si illuminano a vicenda, e che ha come luogo privilegiato di interpretazione la liturgia (non fanno esegesi da tavolino, ma la propongono nelle Omelie).</a:t>
            </a:r>
            <a:endParaRPr lang="it-IT" sz="2000" dirty="0"/>
          </a:p>
        </p:txBody>
      </p:sp>
    </p:spTree>
    <p:extLst>
      <p:ext uri="{BB962C8B-B14F-4D97-AF65-F5344CB8AC3E}">
        <p14:creationId xmlns:p14="http://schemas.microsoft.com/office/powerpoint/2010/main" val="23669886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78098"/>
          </a:xfrm>
        </p:spPr>
        <p:txBody>
          <a:bodyPr>
            <a:normAutofit/>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l’interpretazione della Sacra Scrittura</a:t>
            </a:r>
            <a:endParaRPr lang="it-IT" sz="2000" dirty="0"/>
          </a:p>
        </p:txBody>
      </p:sp>
      <p:sp>
        <p:nvSpPr>
          <p:cNvPr id="3" name="Segnaposto contenuto 2"/>
          <p:cNvSpPr>
            <a:spLocks noGrp="1"/>
          </p:cNvSpPr>
          <p:nvPr>
            <p:ph idx="1"/>
          </p:nvPr>
        </p:nvSpPr>
        <p:spPr>
          <a:xfrm>
            <a:off x="457200" y="1052736"/>
            <a:ext cx="8229600" cy="5073427"/>
          </a:xfrm>
        </p:spPr>
        <p:txBody>
          <a:bodyPr>
            <a:normAutofit lnSpcReduction="10000"/>
          </a:bodyPr>
          <a:lstStyle/>
          <a:p>
            <a:r>
              <a:rPr lang="it-IT" sz="2000" b="1" dirty="0" smtClean="0"/>
              <a:t>L’esegesi medievale</a:t>
            </a:r>
          </a:p>
          <a:p>
            <a:pPr marL="0" indent="0">
              <a:buNone/>
            </a:pPr>
            <a:r>
              <a:rPr lang="it-IT" sz="2000" dirty="0" smtClean="0"/>
              <a:t>-le dinamiche esegetiche dell’epoca patristica (senso allegorico e letterale) si traducono nella teologia medievale (Scolastica), che era impregnata di Bibbia, attraverso la dottrina dei quattro sensi. Nel testo sacro cioè si danno come quattro strati di significato:</a:t>
            </a:r>
          </a:p>
          <a:p>
            <a:pPr marL="0" indent="0">
              <a:buNone/>
            </a:pPr>
            <a:r>
              <a:rPr lang="it-IT" sz="2000" dirty="0" smtClean="0"/>
              <a:t>-senso storico/letterale (</a:t>
            </a:r>
            <a:r>
              <a:rPr lang="it-IT" sz="2000" b="1" dirty="0" err="1" smtClean="0"/>
              <a:t>historia</a:t>
            </a:r>
            <a:r>
              <a:rPr lang="it-IT" sz="2000" dirty="0" smtClean="0"/>
              <a:t>) – cioè il senso delle parole così come si ricava da una prima lettura;</a:t>
            </a:r>
          </a:p>
          <a:p>
            <a:pPr marL="0" indent="0">
              <a:buNone/>
            </a:pPr>
            <a:r>
              <a:rPr lang="it-IT" sz="2000" dirty="0" smtClean="0"/>
              <a:t>-senso spirituale (</a:t>
            </a:r>
            <a:r>
              <a:rPr lang="it-IT" sz="2000" b="1" dirty="0" smtClean="0"/>
              <a:t>allegoria</a:t>
            </a:r>
            <a:r>
              <a:rPr lang="it-IT" sz="2000" dirty="0" smtClean="0"/>
              <a:t>) – proietta sul testo la luce di Cristo e permette di scoprire nelle parole e negli avvenimenti un riferimento a Cristo e alla Chiesa. È il livello della fede;</a:t>
            </a:r>
          </a:p>
          <a:p>
            <a:pPr marL="0" indent="0">
              <a:buNone/>
            </a:pPr>
            <a:r>
              <a:rPr lang="it-IT" sz="2000" dirty="0" smtClean="0"/>
              <a:t>-senso morale (</a:t>
            </a:r>
            <a:r>
              <a:rPr lang="it-IT" sz="2000" b="1" dirty="0" smtClean="0"/>
              <a:t>tropologia</a:t>
            </a:r>
            <a:r>
              <a:rPr lang="it-IT" sz="2000" dirty="0" smtClean="0"/>
              <a:t>) – dal mistero di Cristo si passa alla vita del cristiano. È il livello della carità;</a:t>
            </a:r>
          </a:p>
          <a:p>
            <a:pPr marL="0" indent="0">
              <a:buNone/>
            </a:pPr>
            <a:r>
              <a:rPr lang="it-IT" sz="2000" dirty="0" smtClean="0"/>
              <a:t>-senso escatologico (</a:t>
            </a:r>
            <a:r>
              <a:rPr lang="it-IT" sz="2000" b="1" dirty="0" smtClean="0"/>
              <a:t>anagogia</a:t>
            </a:r>
            <a:r>
              <a:rPr lang="it-IT" sz="2000" dirty="0" smtClean="0"/>
              <a:t>) – dalla vita terrena alla vita eterna. È il livello della speranza.</a:t>
            </a:r>
          </a:p>
          <a:p>
            <a:pPr marL="0" indent="0">
              <a:buNone/>
            </a:pPr>
            <a:r>
              <a:rPr lang="it-IT" sz="2000" dirty="0" smtClean="0"/>
              <a:t>«</a:t>
            </a:r>
            <a:r>
              <a:rPr lang="it-IT" sz="2000" dirty="0" err="1" smtClean="0"/>
              <a:t>Littera</a:t>
            </a:r>
            <a:r>
              <a:rPr lang="it-IT" sz="2000" dirty="0" smtClean="0"/>
              <a:t> gesta </a:t>
            </a:r>
            <a:r>
              <a:rPr lang="it-IT" sz="2000" dirty="0" err="1" smtClean="0"/>
              <a:t>docet</a:t>
            </a:r>
            <a:r>
              <a:rPr lang="it-IT" sz="2000" dirty="0" smtClean="0"/>
              <a:t>, quid </a:t>
            </a:r>
            <a:r>
              <a:rPr lang="it-IT" sz="2000" dirty="0" err="1" smtClean="0"/>
              <a:t>credas</a:t>
            </a:r>
            <a:r>
              <a:rPr lang="it-IT" sz="2000" dirty="0" smtClean="0"/>
              <a:t> allegoria, </a:t>
            </a:r>
            <a:r>
              <a:rPr lang="it-IT" sz="2000" dirty="0" err="1" smtClean="0"/>
              <a:t>moralis</a:t>
            </a:r>
            <a:r>
              <a:rPr lang="it-IT" sz="2000" dirty="0" smtClean="0"/>
              <a:t> quid </a:t>
            </a:r>
            <a:r>
              <a:rPr lang="it-IT" sz="2000" dirty="0" err="1" smtClean="0"/>
              <a:t>agas</a:t>
            </a:r>
            <a:r>
              <a:rPr lang="it-IT" sz="2000" dirty="0" smtClean="0"/>
              <a:t>, quo </a:t>
            </a:r>
            <a:r>
              <a:rPr lang="it-IT" sz="2000" dirty="0" err="1" smtClean="0"/>
              <a:t>tendas</a:t>
            </a:r>
            <a:r>
              <a:rPr lang="it-IT" sz="2000" dirty="0" smtClean="0"/>
              <a:t> anagogia» (Agostino di Dacia; XIII sec.).</a:t>
            </a:r>
            <a:endParaRPr lang="it-IT" sz="2000" dirty="0"/>
          </a:p>
        </p:txBody>
      </p:sp>
    </p:spTree>
    <p:extLst>
      <p:ext uri="{BB962C8B-B14F-4D97-AF65-F5344CB8AC3E}">
        <p14:creationId xmlns:p14="http://schemas.microsoft.com/office/powerpoint/2010/main" val="6136088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850106"/>
          </a:xfrm>
        </p:spPr>
        <p:txBody>
          <a:bodyPr>
            <a:normAutofit/>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l’interpretazione della Sacra Scrittura</a:t>
            </a:r>
            <a:endParaRPr lang="it-IT" sz="2000" dirty="0"/>
          </a:p>
        </p:txBody>
      </p:sp>
      <p:sp>
        <p:nvSpPr>
          <p:cNvPr id="3" name="Segnaposto contenuto 2"/>
          <p:cNvSpPr>
            <a:spLocks noGrp="1"/>
          </p:cNvSpPr>
          <p:nvPr>
            <p:ph idx="1"/>
          </p:nvPr>
        </p:nvSpPr>
        <p:spPr>
          <a:xfrm>
            <a:off x="457200" y="1052736"/>
            <a:ext cx="8229600" cy="5616624"/>
          </a:xfrm>
        </p:spPr>
        <p:txBody>
          <a:bodyPr>
            <a:normAutofit lnSpcReduction="10000"/>
          </a:bodyPr>
          <a:lstStyle/>
          <a:p>
            <a:pPr marL="0" indent="0">
              <a:buNone/>
            </a:pPr>
            <a:r>
              <a:rPr lang="it-IT" sz="2000" dirty="0" smtClean="0"/>
              <a:t>-nell’epoca medievale quindi la Bibbia divenne il grande libro di testo: dalla sua lettura e spiegazione i teologi traevano le </a:t>
            </a:r>
            <a:r>
              <a:rPr lang="it-IT" sz="2000" dirty="0" err="1" smtClean="0"/>
              <a:t>quaestiones</a:t>
            </a:r>
            <a:r>
              <a:rPr lang="it-IT" sz="2000" dirty="0" smtClean="0"/>
              <a:t> dottrinali e morali per cercare nell’autorità della Scrittura una soluzione. Da questa elaborazione nascevano le </a:t>
            </a:r>
            <a:r>
              <a:rPr lang="it-IT" sz="2000" dirty="0" err="1" smtClean="0"/>
              <a:t>Summae</a:t>
            </a:r>
            <a:r>
              <a:rPr lang="it-IT" sz="2000" dirty="0" smtClean="0"/>
              <a:t> </a:t>
            </a:r>
            <a:r>
              <a:rPr lang="it-IT" sz="2000" dirty="0" err="1" smtClean="0"/>
              <a:t>Teologicae</a:t>
            </a:r>
            <a:r>
              <a:rPr lang="it-IT" sz="2000" dirty="0" smtClean="0"/>
              <a:t>, veri e propri trattati dogmatici-morali, filosofici e scientifici: la Bibbia veniva sezionata in liste di passi, pronti per l’uso nell’insegnamento e nella predicazione (</a:t>
            </a:r>
            <a:r>
              <a:rPr lang="it-IT" sz="2000" b="1" dirty="0" smtClean="0"/>
              <a:t>lectio </a:t>
            </a:r>
            <a:r>
              <a:rPr lang="it-IT" sz="2000" b="1" dirty="0" err="1" smtClean="0"/>
              <a:t>scholastica</a:t>
            </a:r>
            <a:r>
              <a:rPr lang="it-IT" sz="2000" dirty="0" smtClean="0"/>
              <a:t>).</a:t>
            </a:r>
          </a:p>
          <a:p>
            <a:pPr marL="0" indent="0">
              <a:buNone/>
            </a:pPr>
            <a:r>
              <a:rPr lang="it-IT" sz="2000" dirty="0" smtClean="0"/>
              <a:t>-nello stesso tempo, soprattutto nei Monasteri, nasce la </a:t>
            </a:r>
            <a:r>
              <a:rPr lang="it-IT" sz="2000" b="1" dirty="0" smtClean="0"/>
              <a:t>lectio divina</a:t>
            </a:r>
            <a:r>
              <a:rPr lang="it-IT" sz="2000" dirty="0" smtClean="0"/>
              <a:t> (lectio, </a:t>
            </a:r>
            <a:r>
              <a:rPr lang="it-IT" sz="2000" dirty="0" err="1" smtClean="0"/>
              <a:t>meditatio</a:t>
            </a:r>
            <a:r>
              <a:rPr lang="it-IT" sz="2000" dirty="0" smtClean="0"/>
              <a:t>, </a:t>
            </a:r>
            <a:r>
              <a:rPr lang="it-IT" sz="2000" dirty="0" err="1" smtClean="0"/>
              <a:t>oratio</a:t>
            </a:r>
            <a:r>
              <a:rPr lang="it-IT" sz="2000" dirty="0" smtClean="0"/>
              <a:t>, </a:t>
            </a:r>
            <a:r>
              <a:rPr lang="it-IT" sz="2000" dirty="0" err="1" smtClean="0"/>
              <a:t>contempatio</a:t>
            </a:r>
            <a:r>
              <a:rPr lang="it-IT" sz="2000" dirty="0" smtClean="0"/>
              <a:t>, </a:t>
            </a:r>
            <a:r>
              <a:rPr lang="it-IT" sz="2000" dirty="0" err="1" smtClean="0"/>
              <a:t>actio</a:t>
            </a:r>
            <a:r>
              <a:rPr lang="it-IT" sz="2000" dirty="0" smtClean="0"/>
              <a:t>), per alimentare la preghiera: «Ogni Scrittura sacra deve essere letta con quello spirito con cui è stata composta. Se vuoi trarre profitto, leggi umilmente, semplicemente e fedelmente; e non voler trovare invece un’esibizione di erudizione» (</a:t>
            </a:r>
            <a:r>
              <a:rPr lang="it-IT" sz="2000" i="1" dirty="0" smtClean="0"/>
              <a:t>Imitazione di Cristo</a:t>
            </a:r>
            <a:r>
              <a:rPr lang="it-IT" sz="2000" dirty="0" smtClean="0"/>
              <a:t>, che di solito è attribuita all’agostiniano Tommaso da </a:t>
            </a:r>
            <a:r>
              <a:rPr lang="it-IT" sz="2000" dirty="0" err="1" smtClean="0"/>
              <a:t>Kempis</a:t>
            </a:r>
            <a:r>
              <a:rPr lang="it-IT" sz="2000" smtClean="0"/>
              <a:t>).</a:t>
            </a:r>
            <a:endParaRPr lang="it-IT" sz="2000" dirty="0" smtClean="0"/>
          </a:p>
          <a:p>
            <a:pPr marL="0" indent="0">
              <a:buNone/>
            </a:pPr>
            <a:r>
              <a:rPr lang="it-IT" sz="2000" dirty="0" smtClean="0"/>
              <a:t>-e il popolo? Nel medioevo pochi sapevano leggere e pochissimi possedevano una Bibbia (costosissima!). Eppure la Bibbia era sotto gli occhi di tutti (affreschi, sacre rappresentazioni). Nel tardo medioevo poi sorge la </a:t>
            </a:r>
            <a:r>
              <a:rPr lang="it-IT" sz="2000" b="1" dirty="0" err="1" smtClean="0"/>
              <a:t>Biblìa</a:t>
            </a:r>
            <a:r>
              <a:rPr lang="it-IT" sz="2000" b="1" dirty="0" smtClean="0"/>
              <a:t> </a:t>
            </a:r>
            <a:r>
              <a:rPr lang="it-IT" sz="2000" b="1" dirty="0" err="1" smtClean="0"/>
              <a:t>Pauperum</a:t>
            </a:r>
            <a:r>
              <a:rPr lang="it-IT" sz="2000" dirty="0" smtClean="0"/>
              <a:t>, un libro illustrato a scopo edificante: vi erano raffigurati i più importanti fatti del NT; a destra e a sinistra un modello dell’AT e sotto una o più profezie riferite all’avvenimento illustrato.</a:t>
            </a:r>
            <a:endParaRPr lang="it-IT" sz="2000" dirty="0"/>
          </a:p>
        </p:txBody>
      </p:sp>
    </p:spTree>
    <p:extLst>
      <p:ext uri="{BB962C8B-B14F-4D97-AF65-F5344CB8AC3E}">
        <p14:creationId xmlns:p14="http://schemas.microsoft.com/office/powerpoint/2010/main" val="2177737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78098"/>
          </a:xfrm>
        </p:spPr>
        <p:txBody>
          <a:bodyPr>
            <a:normAutofit/>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l’interpretazione della Sacra Scrittura</a:t>
            </a:r>
            <a:endParaRPr lang="it-IT" sz="2000" dirty="0"/>
          </a:p>
        </p:txBody>
      </p:sp>
      <p:sp>
        <p:nvSpPr>
          <p:cNvPr id="3" name="Segnaposto contenuto 2"/>
          <p:cNvSpPr>
            <a:spLocks noGrp="1"/>
          </p:cNvSpPr>
          <p:nvPr>
            <p:ph idx="1"/>
          </p:nvPr>
        </p:nvSpPr>
        <p:spPr>
          <a:xfrm>
            <a:off x="457200" y="1052736"/>
            <a:ext cx="8229600" cy="5073427"/>
          </a:xfrm>
        </p:spPr>
        <p:txBody>
          <a:bodyPr>
            <a:normAutofit/>
          </a:bodyPr>
          <a:lstStyle/>
          <a:p>
            <a:r>
              <a:rPr lang="it-IT" sz="2000" b="1" dirty="0" smtClean="0"/>
              <a:t>L’epoca moderna</a:t>
            </a:r>
          </a:p>
          <a:p>
            <a:pPr marL="0" indent="0">
              <a:buNone/>
            </a:pPr>
            <a:r>
              <a:rPr lang="it-IT" sz="2000" dirty="0" smtClean="0"/>
              <a:t>-l’</a:t>
            </a:r>
            <a:r>
              <a:rPr lang="it-IT" sz="2000" b="1" dirty="0" smtClean="0"/>
              <a:t>Umanesimo</a:t>
            </a:r>
            <a:r>
              <a:rPr lang="it-IT" sz="2000" dirty="0" smtClean="0"/>
              <a:t> (XVI sec.), con il suo entusiasmo per i testi classici, con la ricerca e la pubblicazione dei manoscritti per risalire agli originali, con lo studio delle lingue antiche, si interessò anche della Bibbia. Erasmo da Rotterdam pubblicò nel 1516 la prima edizione critica del NT, un vero trattato  di ermeneutica: partendo dalla critica testuale e dallo studio dei Padri, egli affermava il principio di unità tra A e NT e il criterio cristologico come fondamento dell’interpretazione biblica. L’Umanesimo, però, pur con spirito credente, tendeva ad avvicinarsi alla Bibbia non più come avevano fatto i Padri e la teologia medievale (che la studiavano come libro della fede), ma come se essa fosse solamente un’opera antica, al pari delle opere classiche, e come queste soggette ad una pura indagine critica. Così il filosofo ebreo olandese </a:t>
            </a:r>
            <a:r>
              <a:rPr lang="it-IT" sz="2000" dirty="0" err="1" smtClean="0"/>
              <a:t>Baruch</a:t>
            </a:r>
            <a:r>
              <a:rPr lang="it-IT" sz="2000" dirty="0" smtClean="0"/>
              <a:t> Spinoza (1632-1677) e </a:t>
            </a:r>
            <a:r>
              <a:rPr lang="it-IT" sz="2000" dirty="0"/>
              <a:t>il prete cattolico francese Richard Simon (</a:t>
            </a:r>
            <a:r>
              <a:rPr lang="it-IT" sz="2000" dirty="0" smtClean="0"/>
              <a:t>1638-1712), che proponevano come unico criterio ermeneutico la ragione, vennero combattuti sia dalla Sinagoga sia dalla Chiesa.</a:t>
            </a:r>
            <a:endParaRPr lang="it-IT" sz="2000" dirty="0"/>
          </a:p>
        </p:txBody>
      </p:sp>
    </p:spTree>
    <p:extLst>
      <p:ext uri="{BB962C8B-B14F-4D97-AF65-F5344CB8AC3E}">
        <p14:creationId xmlns:p14="http://schemas.microsoft.com/office/powerpoint/2010/main" val="1075413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850106"/>
          </a:xfrm>
        </p:spPr>
        <p:txBody>
          <a:bodyPr>
            <a:normAutofit/>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l’interpretazione della Sacra Scrittura</a:t>
            </a:r>
            <a:endParaRPr lang="it-IT" sz="2000" dirty="0"/>
          </a:p>
        </p:txBody>
      </p:sp>
      <p:sp>
        <p:nvSpPr>
          <p:cNvPr id="3" name="Segnaposto contenuto 2"/>
          <p:cNvSpPr>
            <a:spLocks noGrp="1"/>
          </p:cNvSpPr>
          <p:nvPr>
            <p:ph idx="1"/>
          </p:nvPr>
        </p:nvSpPr>
        <p:spPr>
          <a:xfrm>
            <a:off x="457200" y="1052736"/>
            <a:ext cx="8229600" cy="5328592"/>
          </a:xfrm>
        </p:spPr>
        <p:txBody>
          <a:bodyPr>
            <a:normAutofit lnSpcReduction="10000"/>
          </a:bodyPr>
          <a:lstStyle/>
          <a:p>
            <a:pPr marL="0" indent="0">
              <a:buNone/>
            </a:pPr>
            <a:r>
              <a:rPr lang="it-IT" sz="2000" b="1" dirty="0" smtClean="0"/>
              <a:t>-Lutero</a:t>
            </a:r>
            <a:r>
              <a:rPr lang="it-IT" sz="2000" dirty="0" smtClean="0"/>
              <a:t>, con il principio della «sola </a:t>
            </a:r>
            <a:r>
              <a:rPr lang="it-IT" sz="2000" dirty="0" err="1" smtClean="0"/>
              <a:t>Scriptura</a:t>
            </a:r>
            <a:r>
              <a:rPr lang="it-IT" sz="2000" dirty="0" smtClean="0"/>
              <a:t>», rifiutava ogni interpretazione esteriore della Bibbia che considerava «sui </a:t>
            </a:r>
            <a:r>
              <a:rPr lang="it-IT" sz="2000" dirty="0" err="1" smtClean="0"/>
              <a:t>ipsius</a:t>
            </a:r>
            <a:r>
              <a:rPr lang="it-IT" sz="2000" dirty="0" smtClean="0"/>
              <a:t> </a:t>
            </a:r>
            <a:r>
              <a:rPr lang="it-IT" sz="2000" dirty="0" err="1" smtClean="0"/>
              <a:t>interpres</a:t>
            </a:r>
            <a:r>
              <a:rPr lang="it-IT" sz="2000" dirty="0" smtClean="0"/>
              <a:t>» (la Bibbia rivela da se stessa il suo significato). </a:t>
            </a:r>
          </a:p>
          <a:p>
            <a:pPr marL="0" indent="0">
              <a:buNone/>
            </a:pPr>
            <a:r>
              <a:rPr lang="it-IT" sz="2000" dirty="0" smtClean="0"/>
              <a:t>-il principio del «giusto che vive di fede» (Rom 1,17) condusse Lutero a scegliere due principi ermeneutici. Innanzitutto il cristocentrismo («Togli Cristo dalla Scrittura e cosa ci trovi d’altro?»): la Bibbia è ispirata perché ispira Cristo (significato attivo di </a:t>
            </a:r>
            <a:r>
              <a:rPr lang="it-IT" sz="2000" i="1" dirty="0" err="1" smtClean="0"/>
              <a:t>theopneustos</a:t>
            </a:r>
            <a:r>
              <a:rPr lang="it-IT" sz="2000" dirty="0" smtClean="0"/>
              <a:t>). In secondo luogo, l’esperienza dello Spirito: leggendo la Bibbia, il credente sperimenta personalmente la testimonianza interiore dello Spirito che gli attesta che quella è parola di Dio.</a:t>
            </a:r>
          </a:p>
          <a:p>
            <a:pPr marL="0" indent="0">
              <a:buNone/>
            </a:pPr>
            <a:r>
              <a:rPr lang="it-IT" sz="2000" dirty="0" smtClean="0"/>
              <a:t>-per difendere l’assoluta sovranità e libertà della Parola, Lutero la vuole perciò svincolata dall’interpretazione ufficiale offerta dal </a:t>
            </a:r>
            <a:r>
              <a:rPr lang="it-IT" sz="2000" dirty="0"/>
              <a:t>Magistero </a:t>
            </a:r>
            <a:r>
              <a:rPr lang="it-IT" sz="2000" dirty="0" smtClean="0"/>
              <a:t>al </a:t>
            </a:r>
            <a:r>
              <a:rPr lang="it-IT" sz="2000" dirty="0"/>
              <a:t>quale invece – rispondeva Trento – «spetta di giudicare del vero senso </a:t>
            </a:r>
            <a:r>
              <a:rPr lang="it-IT" sz="2000" dirty="0" smtClean="0"/>
              <a:t>dell’interpretazione </a:t>
            </a:r>
            <a:r>
              <a:rPr lang="it-IT" sz="2000" dirty="0"/>
              <a:t>delle sacre Scritture» in conformità con la tradizione dei Padri.</a:t>
            </a:r>
          </a:p>
          <a:p>
            <a:pPr marL="0" indent="0">
              <a:buNone/>
            </a:pPr>
            <a:r>
              <a:rPr lang="it-IT" sz="2000" dirty="0" smtClean="0"/>
              <a:t>-è questo un periodo apologetico molto delicato che ha avuto anche le sue conseguenze negative: la Chiesa di Roma si interessò più alla Tradizione che alla Scrittura e arrivò persino a proibire ai laici la lettura della Bibbia, specialmente se usata in traduzioni diverse dalla Vulgata o in lingua volgare. L’ermeneutica biblica cattolica visse un periodo di impoverimento!</a:t>
            </a:r>
          </a:p>
        </p:txBody>
      </p:sp>
    </p:spTree>
    <p:extLst>
      <p:ext uri="{BB962C8B-B14F-4D97-AF65-F5344CB8AC3E}">
        <p14:creationId xmlns:p14="http://schemas.microsoft.com/office/powerpoint/2010/main" val="10580648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850106"/>
          </a:xfrm>
        </p:spPr>
        <p:txBody>
          <a:bodyPr>
            <a:normAutofit/>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l’interpretazione della Sacra Scrittura</a:t>
            </a:r>
            <a:endParaRPr lang="it-IT" sz="2000" dirty="0"/>
          </a:p>
        </p:txBody>
      </p:sp>
      <p:sp>
        <p:nvSpPr>
          <p:cNvPr id="3" name="Segnaposto contenuto 2"/>
          <p:cNvSpPr>
            <a:spLocks noGrp="1"/>
          </p:cNvSpPr>
          <p:nvPr>
            <p:ph idx="1"/>
          </p:nvPr>
        </p:nvSpPr>
        <p:spPr>
          <a:xfrm>
            <a:off x="457200" y="1052736"/>
            <a:ext cx="8229600" cy="5688632"/>
          </a:xfrm>
        </p:spPr>
        <p:txBody>
          <a:bodyPr>
            <a:normAutofit lnSpcReduction="10000"/>
          </a:bodyPr>
          <a:lstStyle/>
          <a:p>
            <a:pPr marL="0" indent="0">
              <a:buNone/>
            </a:pPr>
            <a:r>
              <a:rPr lang="it-IT" sz="2000" b="1" dirty="0"/>
              <a:t>-L’Illuminismo</a:t>
            </a:r>
            <a:r>
              <a:rPr lang="it-IT" sz="2000" dirty="0"/>
              <a:t>, con la fede nella supremazia della ragione, inaugurò la cosiddetta esegesi liberale, di stampo protestante, la quale – nonostante il progresso apportato nel campo della critica testuale – cominciò a considerare la Bibbia «non più come divina, ma come un mitico racconto … la dottrina del razionalismo e del naturalismo cerca con ogni sforzo di stabilire il regno della pura ragione … escludendo Cristo»; così il Vaticano I che, richiamandosi a Trento, ribadì come solo alla Chiesa spetta giudicare il senso della sacra Scrittura e che a nessuno «è lecito interpretarla contro quel senso e contro l’unanime consenso dei Padri». </a:t>
            </a:r>
            <a:endParaRPr lang="it-IT" sz="2000" b="1" dirty="0"/>
          </a:p>
          <a:p>
            <a:pPr marL="0" indent="0">
              <a:buNone/>
            </a:pPr>
            <a:r>
              <a:rPr lang="it-IT" sz="2000" dirty="0" smtClean="0"/>
              <a:t>-pur permanendo un’impostazione apologetica (offrire strumenti agli esegeti cattolici per difendere la fede dagli attacchi degli avversari), Leone XIII con l’Enciclica </a:t>
            </a:r>
            <a:r>
              <a:rPr lang="it-IT" sz="2000" i="1" dirty="0" err="1" smtClean="0"/>
              <a:t>Providentissimus</a:t>
            </a:r>
            <a:r>
              <a:rPr lang="it-IT" sz="2000" i="1" dirty="0" smtClean="0"/>
              <a:t> Deus</a:t>
            </a:r>
            <a:r>
              <a:rPr lang="it-IT" sz="2000" dirty="0" smtClean="0"/>
              <a:t> (1893) </a:t>
            </a:r>
            <a:r>
              <a:rPr lang="it-IT" sz="2000" dirty="0" smtClean="0"/>
              <a:t>promosse </a:t>
            </a:r>
            <a:r>
              <a:rPr lang="it-IT" sz="2000" dirty="0" smtClean="0"/>
              <a:t>l’ermeneutica in campo cattolico – sollecitando la scienza critica attraverso lo studio delle lingue antiche, l’attenzione alle scoperte archeologiche e alle scienze profane – ma, nello stesso tempo, offrì 4 criteri per una seria interpretazione: 1.la Bibbia va interpretata con la luce dello Spirito che l’ha ispirata 2.in conformità al senso approvato dal Magistero 3.non contro l’unanime consenso dei Padri 4.tenendo conto dell’analogia della fede. Nello stesso tempo, istituì la PCB non solo per favorire il progresso degli studi biblici, ma anche per controllarli e giudicarli.</a:t>
            </a:r>
            <a:endParaRPr lang="it-IT" sz="2000" dirty="0"/>
          </a:p>
        </p:txBody>
      </p:sp>
    </p:spTree>
    <p:extLst>
      <p:ext uri="{BB962C8B-B14F-4D97-AF65-F5344CB8AC3E}">
        <p14:creationId xmlns:p14="http://schemas.microsoft.com/office/powerpoint/2010/main" val="6910590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850106"/>
          </a:xfrm>
        </p:spPr>
        <p:txBody>
          <a:bodyPr>
            <a:normAutofit/>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l’interpretazione della Sacra Scrittura</a:t>
            </a:r>
            <a:endParaRPr lang="it-IT" sz="2000" dirty="0"/>
          </a:p>
        </p:txBody>
      </p:sp>
      <p:sp>
        <p:nvSpPr>
          <p:cNvPr id="3" name="Segnaposto contenuto 2"/>
          <p:cNvSpPr>
            <a:spLocks noGrp="1"/>
          </p:cNvSpPr>
          <p:nvPr>
            <p:ph idx="1"/>
          </p:nvPr>
        </p:nvSpPr>
        <p:spPr>
          <a:xfrm>
            <a:off x="457200" y="1124744"/>
            <a:ext cx="8229600" cy="5001419"/>
          </a:xfrm>
        </p:spPr>
        <p:txBody>
          <a:bodyPr>
            <a:normAutofit lnSpcReduction="10000"/>
          </a:bodyPr>
          <a:lstStyle/>
          <a:p>
            <a:pPr marL="0" indent="0">
              <a:buNone/>
            </a:pPr>
            <a:r>
              <a:rPr lang="it-IT" sz="2000" dirty="0" smtClean="0"/>
              <a:t>-il </a:t>
            </a:r>
            <a:r>
              <a:rPr lang="it-IT" sz="2000" b="1" dirty="0" smtClean="0"/>
              <a:t>Modernismo</a:t>
            </a:r>
            <a:r>
              <a:rPr lang="it-IT" sz="2000" dirty="0" smtClean="0"/>
              <a:t> (</a:t>
            </a:r>
            <a:r>
              <a:rPr lang="it-IT" sz="2000" dirty="0" err="1" smtClean="0"/>
              <a:t>Loisy</a:t>
            </a:r>
            <a:r>
              <a:rPr lang="it-IT" sz="2000" dirty="0" smtClean="0"/>
              <a:t>), adottando il metodo storico-critico dell’esegesi liberale ma anche le </a:t>
            </a:r>
            <a:r>
              <a:rPr lang="it-IT" sz="2000" dirty="0" smtClean="0"/>
              <a:t>sue </a:t>
            </a:r>
            <a:r>
              <a:rPr lang="it-IT" sz="2000" dirty="0" smtClean="0"/>
              <a:t>conclusioni </a:t>
            </a:r>
            <a:r>
              <a:rPr lang="it-IT" sz="2000" dirty="0" smtClean="0"/>
              <a:t>teologiche («mitico racconto») fu condannato da Pio X (Decreto </a:t>
            </a:r>
            <a:r>
              <a:rPr lang="it-IT" sz="2000" i="1" dirty="0" smtClean="0"/>
              <a:t>Lamentabili</a:t>
            </a:r>
            <a:r>
              <a:rPr lang="it-IT" sz="2000" dirty="0" smtClean="0"/>
              <a:t> e Enciclica </a:t>
            </a:r>
            <a:r>
              <a:rPr lang="it-IT" sz="2000" i="1" dirty="0" err="1" smtClean="0"/>
              <a:t>Pascendi</a:t>
            </a:r>
            <a:r>
              <a:rPr lang="it-IT" sz="2000" dirty="0" smtClean="0"/>
              <a:t> – 1907). Il clima teso dell’epoca non favorì il Padre domenicano Lagrange, direttore dell’</a:t>
            </a:r>
            <a:r>
              <a:rPr lang="it-IT" sz="2000" dirty="0" err="1" smtClean="0"/>
              <a:t>Ecole</a:t>
            </a:r>
            <a:r>
              <a:rPr lang="it-IT" sz="2000" dirty="0" smtClean="0"/>
              <a:t> </a:t>
            </a:r>
            <a:r>
              <a:rPr lang="it-IT" sz="2000" dirty="0" err="1" smtClean="0"/>
              <a:t>Biblique</a:t>
            </a:r>
            <a:r>
              <a:rPr lang="it-IT" sz="2000" dirty="0" smtClean="0"/>
              <a:t> </a:t>
            </a:r>
            <a:r>
              <a:rPr lang="it-IT" sz="2000" dirty="0" err="1" smtClean="0"/>
              <a:t>Française</a:t>
            </a:r>
            <a:r>
              <a:rPr lang="it-IT" sz="2000" dirty="0" smtClean="0"/>
              <a:t> a Gerusalemme, il quale pur dissociandosi da </a:t>
            </a:r>
            <a:r>
              <a:rPr lang="it-IT" sz="2000" dirty="0" err="1" smtClean="0"/>
              <a:t>Loisy</a:t>
            </a:r>
            <a:r>
              <a:rPr lang="it-IT" sz="2000" dirty="0" smtClean="0"/>
              <a:t> riteneva valido il metodo storico-critico per l’interpretazione della Bibbia.</a:t>
            </a:r>
          </a:p>
          <a:p>
            <a:pPr marL="0" indent="0">
              <a:buNone/>
            </a:pPr>
            <a:r>
              <a:rPr lang="it-IT" sz="2000" dirty="0" smtClean="0"/>
              <a:t>-l’Enciclica </a:t>
            </a:r>
            <a:r>
              <a:rPr lang="it-IT" sz="2000" b="1" i="1" dirty="0" smtClean="0"/>
              <a:t>Divino </a:t>
            </a:r>
            <a:r>
              <a:rPr lang="it-IT" sz="2000" b="1" i="1" dirty="0" err="1" smtClean="0"/>
              <a:t>Afflante</a:t>
            </a:r>
            <a:r>
              <a:rPr lang="it-IT" sz="2000" b="1" i="1" dirty="0" smtClean="0"/>
              <a:t> </a:t>
            </a:r>
            <a:r>
              <a:rPr lang="it-IT" sz="2000" b="1" i="1" dirty="0" err="1" smtClean="0"/>
              <a:t>Spiritu</a:t>
            </a:r>
            <a:r>
              <a:rPr lang="it-IT" sz="2000" dirty="0" smtClean="0"/>
              <a:t> (1943) apre definitivamente (e finalmente) in campo cattolico la ricerca biblica. Era, quello, un tempo </a:t>
            </a:r>
            <a:r>
              <a:rPr lang="it-IT" sz="2000" dirty="0" smtClean="0"/>
              <a:t>entusiasmante, </a:t>
            </a:r>
            <a:r>
              <a:rPr lang="it-IT" sz="2000" dirty="0" smtClean="0"/>
              <a:t>per la fioritura del movimento biblico e per un orizzonte ecumenico più aperto. Nello stesso tempo, lo studio della Bibbia stava maturando grazie al ritrovamento di antichi manoscritti e preziosi reperti archeologici. Tuttavia, alcuni nella Chiesa ancora ritenevano </a:t>
            </a:r>
            <a:r>
              <a:rPr lang="it-IT" sz="2000" dirty="0" smtClean="0"/>
              <a:t>pericolosa </a:t>
            </a:r>
            <a:r>
              <a:rPr lang="it-IT" sz="2000" dirty="0" smtClean="0"/>
              <a:t>l’esegesi storico-critica arrivando persino ad accusare il Pontificio Istituto Biblico (fondato nel 1909), che stava iniziando a praticarla, di avvelenare le anime. L’Enciclica di Pio XII è una risposta autorevole a questi attacchi e costituisce </a:t>
            </a:r>
            <a:r>
              <a:rPr lang="it-IT" sz="2000" dirty="0"/>
              <a:t>una vera e propria carta </a:t>
            </a:r>
            <a:r>
              <a:rPr lang="it-IT" sz="2000" dirty="0" smtClean="0"/>
              <a:t>costituzionale per l’ermeneutica biblica.</a:t>
            </a:r>
            <a:endParaRPr lang="it-IT" sz="2000" dirty="0"/>
          </a:p>
        </p:txBody>
      </p:sp>
    </p:spTree>
    <p:extLst>
      <p:ext uri="{BB962C8B-B14F-4D97-AF65-F5344CB8AC3E}">
        <p14:creationId xmlns:p14="http://schemas.microsoft.com/office/powerpoint/2010/main" val="39142058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78098"/>
          </a:xfrm>
        </p:spPr>
        <p:txBody>
          <a:bodyPr>
            <a:normAutofit/>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l’interpretazione della Sacra Scrittura</a:t>
            </a:r>
            <a:endParaRPr lang="it-IT" sz="2000" dirty="0"/>
          </a:p>
        </p:txBody>
      </p:sp>
      <p:sp>
        <p:nvSpPr>
          <p:cNvPr id="3" name="Segnaposto contenuto 2"/>
          <p:cNvSpPr>
            <a:spLocks noGrp="1"/>
          </p:cNvSpPr>
          <p:nvPr>
            <p:ph idx="1"/>
          </p:nvPr>
        </p:nvSpPr>
        <p:spPr>
          <a:xfrm>
            <a:off x="457200" y="1052736"/>
            <a:ext cx="8229600" cy="5400600"/>
          </a:xfrm>
        </p:spPr>
        <p:txBody>
          <a:bodyPr>
            <a:normAutofit lnSpcReduction="10000"/>
          </a:bodyPr>
          <a:lstStyle/>
          <a:p>
            <a:r>
              <a:rPr lang="it-IT" sz="2000" b="1" dirty="0" smtClean="0"/>
              <a:t>Le sue regole ermeneutiche</a:t>
            </a:r>
            <a:r>
              <a:rPr lang="it-IT" sz="2000" dirty="0" smtClean="0"/>
              <a:t>:</a:t>
            </a:r>
          </a:p>
          <a:p>
            <a:pPr marL="0" indent="0">
              <a:buNone/>
            </a:pPr>
            <a:r>
              <a:rPr lang="it-IT" sz="2000" dirty="0" smtClean="0"/>
              <a:t>-primo compito </a:t>
            </a:r>
            <a:r>
              <a:rPr lang="it-IT" sz="2000" dirty="0" smtClean="0"/>
              <a:t>dell’interprete è </a:t>
            </a:r>
            <a:r>
              <a:rPr lang="it-IT" sz="2000" dirty="0" smtClean="0"/>
              <a:t>la ricerca del senso </a:t>
            </a:r>
            <a:r>
              <a:rPr lang="it-IT" sz="2000" dirty="0"/>
              <a:t>letterale (necessità di conoscenza delle lingue originali della Bibbia, ricorso alla filologia, all’archeologia e alla scienza storica</a:t>
            </a:r>
            <a:r>
              <a:rPr lang="it-IT" sz="2000" dirty="0" smtClean="0"/>
              <a:t>)</a:t>
            </a:r>
            <a:r>
              <a:rPr lang="it-IT" sz="2000" dirty="0" smtClean="0"/>
              <a:t>, </a:t>
            </a:r>
            <a:r>
              <a:rPr lang="it-IT" sz="2000" dirty="0" smtClean="0"/>
              <a:t>partendo dal quale va scoperta la dottrina teologica </a:t>
            </a:r>
            <a:r>
              <a:rPr lang="it-IT" sz="2000" dirty="0" smtClean="0"/>
              <a:t>-</a:t>
            </a:r>
            <a:r>
              <a:rPr lang="it-IT" sz="2000" dirty="0" smtClean="0"/>
              <a:t>il senso spirituale va colto se realmente risulta nel testo biblico</a:t>
            </a:r>
          </a:p>
          <a:p>
            <a:pPr marL="0" indent="0">
              <a:buNone/>
            </a:pPr>
            <a:r>
              <a:rPr lang="it-IT" sz="2000" dirty="0" smtClean="0"/>
              <a:t>-occorre perciò stabilire cosa abbia voluto dire l’agiografo (conoscenza del suo ambiente, del suo tempo, delle fonti che egli ha usato)</a:t>
            </a:r>
          </a:p>
          <a:p>
            <a:pPr marL="0" indent="0">
              <a:buNone/>
            </a:pPr>
            <a:r>
              <a:rPr lang="it-IT" sz="2000" dirty="0" smtClean="0"/>
              <a:t>-e quali generi letterari egli abbia utilizzato (quali erano cioè i modi di parlare e di scrivere tipici dell’epoca; comparazione con la letteratura extra-biblica)</a:t>
            </a:r>
          </a:p>
          <a:p>
            <a:pPr marL="0" indent="0">
              <a:buNone/>
            </a:pPr>
            <a:r>
              <a:rPr lang="it-IT" sz="2000" dirty="0" smtClean="0"/>
              <a:t>-gli esegeti vengono perciò incoraggiati a percorrere </a:t>
            </a:r>
            <a:r>
              <a:rPr lang="it-IT" sz="2000" dirty="0" smtClean="0"/>
              <a:t>il loro studio </a:t>
            </a:r>
            <a:r>
              <a:rPr lang="it-IT" sz="2000" dirty="0" smtClean="0"/>
              <a:t>«con quella libertà che mantiene fedelmente la dottrina della </a:t>
            </a:r>
            <a:r>
              <a:rPr lang="it-IT" sz="2000" dirty="0" smtClean="0"/>
              <a:t>Chiesa</a:t>
            </a:r>
            <a:r>
              <a:rPr lang="it-IT" sz="2000" dirty="0" smtClean="0"/>
              <a:t>, e insieme accoglie con animo grato come dono di Dio e mette a profitto i risultati delle scienze umane»</a:t>
            </a:r>
          </a:p>
          <a:p>
            <a:pPr marL="0" indent="0">
              <a:buNone/>
            </a:pPr>
            <a:r>
              <a:rPr lang="it-IT" sz="2000" dirty="0" smtClean="0"/>
              <a:t>-venti anni dopo, la PCB con l’Istruzione Sancta Mater Ecclesia (1964), citata da DV 19 (storicità dei Vangeli), approva </a:t>
            </a:r>
            <a:r>
              <a:rPr lang="it-IT" sz="2000" dirty="0" smtClean="0"/>
              <a:t>ufficialmente nello </a:t>
            </a:r>
            <a:r>
              <a:rPr lang="it-IT" sz="2000" dirty="0" smtClean="0"/>
              <a:t>studio esegetico la «storia delle forme»</a:t>
            </a:r>
            <a:endParaRPr lang="it-IT" sz="2000" dirty="0"/>
          </a:p>
        </p:txBody>
      </p:sp>
    </p:spTree>
    <p:extLst>
      <p:ext uri="{BB962C8B-B14F-4D97-AF65-F5344CB8AC3E}">
        <p14:creationId xmlns:p14="http://schemas.microsoft.com/office/powerpoint/2010/main" val="13664516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850106"/>
          </a:xfrm>
        </p:spPr>
        <p:txBody>
          <a:bodyPr>
            <a:normAutofit/>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l’interpretazione della Sacra Scrittura</a:t>
            </a:r>
            <a:endParaRPr lang="it-IT" sz="2000" dirty="0"/>
          </a:p>
        </p:txBody>
      </p:sp>
      <p:sp>
        <p:nvSpPr>
          <p:cNvPr id="3" name="Segnaposto contenuto 2"/>
          <p:cNvSpPr>
            <a:spLocks noGrp="1"/>
          </p:cNvSpPr>
          <p:nvPr>
            <p:ph idx="1"/>
          </p:nvPr>
        </p:nvSpPr>
        <p:spPr>
          <a:xfrm>
            <a:off x="457200" y="1052736"/>
            <a:ext cx="8229600" cy="5256584"/>
          </a:xfrm>
        </p:spPr>
        <p:txBody>
          <a:bodyPr>
            <a:normAutofit lnSpcReduction="10000"/>
          </a:bodyPr>
          <a:lstStyle/>
          <a:p>
            <a:r>
              <a:rPr lang="it-IT" sz="2000" b="1" dirty="0" smtClean="0"/>
              <a:t>Le indicazioni del Vaticano II </a:t>
            </a:r>
            <a:r>
              <a:rPr lang="it-IT" sz="2000" dirty="0"/>
              <a:t>(Dei </a:t>
            </a:r>
            <a:r>
              <a:rPr lang="it-IT" sz="2000" dirty="0" err="1"/>
              <a:t>Verbum</a:t>
            </a:r>
            <a:r>
              <a:rPr lang="it-IT" sz="2000" dirty="0"/>
              <a:t> 12)</a:t>
            </a:r>
            <a:endParaRPr lang="it-IT" sz="2000" b="1" dirty="0" smtClean="0"/>
          </a:p>
          <a:p>
            <a:pPr marL="0" indent="0">
              <a:buNone/>
            </a:pPr>
            <a:r>
              <a:rPr lang="it-IT" sz="2000" dirty="0" smtClean="0"/>
              <a:t>- si </a:t>
            </a:r>
            <a:r>
              <a:rPr lang="it-IT" sz="2000" dirty="0" smtClean="0"/>
              <a:t>sviluppano su tre passaggi:</a:t>
            </a:r>
          </a:p>
          <a:p>
            <a:pPr marL="0" indent="0">
              <a:buNone/>
            </a:pPr>
            <a:r>
              <a:rPr lang="it-IT" sz="2000" dirty="0" smtClean="0"/>
              <a:t>1.</a:t>
            </a:r>
            <a:r>
              <a:rPr lang="it-IT" sz="2000" b="1" u="sng" dirty="0" smtClean="0"/>
              <a:t>La critica letteraria</a:t>
            </a:r>
            <a:r>
              <a:rPr lang="it-IT" sz="2000" dirty="0" smtClean="0"/>
              <a:t> DV 12 sottolinea subito l’umanità della parola divina (</a:t>
            </a:r>
            <a:r>
              <a:rPr lang="it-IT" sz="2000" dirty="0"/>
              <a:t>Dio nella sacra Scrittura ha parlato per mezzo di uomini alla maniera </a:t>
            </a:r>
            <a:r>
              <a:rPr lang="it-IT" sz="2000" dirty="0" smtClean="0"/>
              <a:t>umana), dopo aver chiamato gli agiografi «veri autori» (DV 11). Quindi, il primo principio ermeneutico: per conoscere ciò che Dio vuole comunicarci è necessario capire ciò che l’autore umano (ispirato) ha voluto dire. Come fare? «Per </a:t>
            </a:r>
            <a:r>
              <a:rPr lang="it-IT" sz="2000" dirty="0"/>
              <a:t>ricavare l'intenzione degli agiografi, si deve tener conto fra l'altro anche dei </a:t>
            </a:r>
            <a:r>
              <a:rPr lang="it-IT" sz="2000" b="1" dirty="0"/>
              <a:t>generi letterari</a:t>
            </a:r>
            <a:r>
              <a:rPr lang="it-IT" sz="2000" dirty="0"/>
              <a:t>. La verità infatti viene diversamente proposta ed espressa in testi in vario modo storici, o profetici, o poetici, o anche in altri generi di </a:t>
            </a:r>
            <a:r>
              <a:rPr lang="it-IT" sz="2000" dirty="0" smtClean="0"/>
              <a:t>espressione». L’interprete deve inoltre fare attenzione alla «condizione </a:t>
            </a:r>
            <a:r>
              <a:rPr lang="it-IT" sz="2000" dirty="0"/>
              <a:t>del suo tempo e della sua </a:t>
            </a:r>
            <a:r>
              <a:rPr lang="it-IT" sz="2000" dirty="0" smtClean="0"/>
              <a:t>cultura» e «agli </a:t>
            </a:r>
            <a:r>
              <a:rPr lang="it-IT" sz="2000" dirty="0"/>
              <a:t>abituali e originali modi di sentire, di esprimersi e di raccontare vigenti ai tempi dell'agiografo, sia a quelli che nei vari luoghi erano allora in uso nei rapporti umani</a:t>
            </a:r>
            <a:r>
              <a:rPr lang="it-IT" sz="2000" dirty="0" smtClean="0"/>
              <a:t>», ossia alla situazione vitale (</a:t>
            </a:r>
            <a:r>
              <a:rPr lang="it-IT" sz="2000" dirty="0" err="1" smtClean="0"/>
              <a:t>Sitz</a:t>
            </a:r>
            <a:r>
              <a:rPr lang="it-IT" sz="2000" dirty="0" smtClean="0"/>
              <a:t> </a:t>
            </a:r>
            <a:r>
              <a:rPr lang="it-IT" sz="2000" dirty="0" err="1" smtClean="0"/>
              <a:t>im</a:t>
            </a:r>
            <a:r>
              <a:rPr lang="it-IT" sz="2000" dirty="0" smtClean="0"/>
              <a:t> </a:t>
            </a:r>
            <a:r>
              <a:rPr lang="it-IT" sz="2000" dirty="0" err="1" smtClean="0"/>
              <a:t>Leben</a:t>
            </a:r>
            <a:r>
              <a:rPr lang="it-IT" sz="2000" dirty="0" smtClean="0"/>
              <a:t>: culto, processo, matrimonio, trionfo, sconfitta…) in cui è nato quel testo. In base allo studio esegetico, filologico, storico, archeologico…, attraverso l’analisi del testo e delle tradizioni anteriori, la critica letteraria cerca perciò di scoprire il testo (critica testuale) e ciò che il testo dice.</a:t>
            </a:r>
            <a:endParaRPr lang="it-IT" sz="2000" dirty="0"/>
          </a:p>
        </p:txBody>
      </p:sp>
    </p:spTree>
    <p:extLst>
      <p:ext uri="{BB962C8B-B14F-4D97-AF65-F5344CB8AC3E}">
        <p14:creationId xmlns:p14="http://schemas.microsoft.com/office/powerpoint/2010/main" val="26076576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78098"/>
          </a:xfrm>
        </p:spPr>
        <p:txBody>
          <a:bodyPr>
            <a:normAutofit/>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l’interpretazione della Sacra Scrittura</a:t>
            </a:r>
            <a:endParaRPr lang="it-IT" sz="2000" dirty="0"/>
          </a:p>
        </p:txBody>
      </p:sp>
      <p:sp>
        <p:nvSpPr>
          <p:cNvPr id="3" name="Segnaposto contenuto 2"/>
          <p:cNvSpPr>
            <a:spLocks noGrp="1"/>
          </p:cNvSpPr>
          <p:nvPr>
            <p:ph idx="1"/>
          </p:nvPr>
        </p:nvSpPr>
        <p:spPr>
          <a:xfrm>
            <a:off x="457200" y="1052736"/>
            <a:ext cx="8229600" cy="5073427"/>
          </a:xfrm>
        </p:spPr>
        <p:txBody>
          <a:bodyPr>
            <a:normAutofit/>
          </a:bodyPr>
          <a:lstStyle/>
          <a:p>
            <a:pPr marL="0" indent="0">
              <a:buNone/>
            </a:pPr>
            <a:r>
              <a:rPr lang="it-IT" sz="2000" b="1" u="sng" dirty="0" smtClean="0"/>
              <a:t>2.La critica storica</a:t>
            </a:r>
            <a:r>
              <a:rPr lang="it-IT" sz="2000" dirty="0" smtClean="0"/>
              <a:t> DV non la nomina espressamente, ma la accenna almeno in due circostanze :«La </a:t>
            </a:r>
            <a:r>
              <a:rPr lang="it-IT" sz="2000" dirty="0"/>
              <a:t>verità infatti viene diversamente proposta ed espressa in testi in vario modo </a:t>
            </a:r>
            <a:r>
              <a:rPr lang="it-IT" sz="2000" dirty="0" smtClean="0"/>
              <a:t>storici…» (12); la Chiesa «afferma  senza alcuna esitazione la storicità» dei Vangeli (19). Poiché Dio si è rivelato nella storia e attraverso la storia, l’interprete deve ambientare storicamente il testo ponendosi due domande: chi, dove, quando, come, perché l’ha scritto? (storicità esterna) Ciò che il testo dice è storicamente vero? (storicità interna). L’agiografo vive nel contesto storico del suo tempo, che non può essere individuato se non attraverso l’aiuto di un metodo storico. Senza però dimenticare che </a:t>
            </a:r>
            <a:r>
              <a:rPr lang="it-IT" sz="2000" dirty="0"/>
              <a:t>la storia </a:t>
            </a:r>
            <a:r>
              <a:rPr lang="it-IT" sz="2000" dirty="0" smtClean="0"/>
              <a:t>raccontata dalla </a:t>
            </a:r>
            <a:r>
              <a:rPr lang="it-IT" sz="2000" dirty="0"/>
              <a:t>Bibbia </a:t>
            </a:r>
            <a:r>
              <a:rPr lang="it-IT" sz="2000" dirty="0" smtClean="0"/>
              <a:t>è </a:t>
            </a:r>
            <a:r>
              <a:rPr lang="it-IT" sz="2000" dirty="0"/>
              <a:t>osservata </a:t>
            </a:r>
            <a:r>
              <a:rPr lang="it-IT" sz="2000" dirty="0" smtClean="0"/>
              <a:t>dall’autore umano dal </a:t>
            </a:r>
            <a:r>
              <a:rPr lang="it-IT" sz="2000" dirty="0"/>
              <a:t>punto di vista teologico. </a:t>
            </a:r>
            <a:r>
              <a:rPr lang="it-IT" sz="2000" dirty="0" smtClean="0"/>
              <a:t>Gli Ebrei infatti non concepivano la storia come scienza, e meno ancora come scienza esatta, ma come arte; nello stesso tempo – lo abbiamo già visto in precedenza – per essi la verità non è una cosa astratta (come per i greci), ma una realtà molto concreta che si raggiunge con tutto l’essere e non con la sola intelligenza.</a:t>
            </a:r>
            <a:endParaRPr lang="it-IT" sz="2000" b="1" u="sng" dirty="0"/>
          </a:p>
        </p:txBody>
      </p:sp>
    </p:spTree>
    <p:extLst>
      <p:ext uri="{BB962C8B-B14F-4D97-AF65-F5344CB8AC3E}">
        <p14:creationId xmlns:p14="http://schemas.microsoft.com/office/powerpoint/2010/main" val="40393740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922114"/>
          </a:xfrm>
        </p:spPr>
        <p:txBody>
          <a:bodyPr>
            <a:normAutofit/>
          </a:bodyPr>
          <a:lstStyle/>
          <a:p>
            <a:r>
              <a:rPr lang="it-IT" sz="2000" dirty="0" smtClean="0">
                <a:solidFill>
                  <a:srgbClr val="C00000"/>
                </a:solidFill>
              </a:rPr>
              <a:t>Introduzione alle Scritture ebraico-cristiane</a:t>
            </a:r>
            <a:br>
              <a:rPr lang="it-IT" sz="2000" dirty="0" smtClean="0">
                <a:solidFill>
                  <a:srgbClr val="C00000"/>
                </a:solidFill>
              </a:rPr>
            </a:br>
            <a:r>
              <a:rPr lang="it-IT" sz="2000" dirty="0" smtClean="0">
                <a:solidFill>
                  <a:srgbClr val="C00000"/>
                </a:solidFill>
              </a:rPr>
              <a:t>l’interpretazione della Sacra Scrittura</a:t>
            </a:r>
            <a:endParaRPr lang="it-IT" sz="2000" dirty="0"/>
          </a:p>
        </p:txBody>
      </p:sp>
      <p:sp>
        <p:nvSpPr>
          <p:cNvPr id="3" name="Segnaposto contenuto 2"/>
          <p:cNvSpPr>
            <a:spLocks noGrp="1"/>
          </p:cNvSpPr>
          <p:nvPr>
            <p:ph idx="1"/>
          </p:nvPr>
        </p:nvSpPr>
        <p:spPr>
          <a:xfrm>
            <a:off x="457200" y="1340769"/>
            <a:ext cx="8229600" cy="4464496"/>
          </a:xfrm>
        </p:spPr>
        <p:txBody>
          <a:bodyPr>
            <a:normAutofit fontScale="77500" lnSpcReduction="20000"/>
          </a:bodyPr>
          <a:lstStyle/>
          <a:p>
            <a:pPr marL="0" indent="0">
              <a:buNone/>
            </a:pPr>
            <a:r>
              <a:rPr lang="it-IT" dirty="0"/>
              <a:t>c</a:t>
            </a:r>
            <a:r>
              <a:rPr lang="it-IT" dirty="0" smtClean="0"/>
              <a:t>) «Però, dovendo la sacra Scrittura esser </a:t>
            </a:r>
            <a:r>
              <a:rPr lang="it-IT" b="1" dirty="0" smtClean="0"/>
              <a:t>letta e interpretata alla luce dello stesso Spirito mediante il quale è stata scritta</a:t>
            </a:r>
            <a:r>
              <a:rPr lang="it-IT" dirty="0" smtClean="0"/>
              <a:t> [</a:t>
            </a:r>
            <a:r>
              <a:rPr lang="it-IT" i="1" dirty="0" err="1" smtClean="0"/>
              <a:t>Spiritus</a:t>
            </a:r>
            <a:r>
              <a:rPr lang="it-IT" i="1" dirty="0" smtClean="0"/>
              <a:t> </a:t>
            </a:r>
            <a:r>
              <a:rPr lang="it-IT" i="1" dirty="0" err="1" smtClean="0"/>
              <a:t>Paraclitus</a:t>
            </a:r>
            <a:r>
              <a:rPr lang="it-IT" dirty="0" smtClean="0"/>
              <a:t>], per ricavare con esattezza il senso dei sacri testi, si deve badare con non minore diligenza al </a:t>
            </a:r>
            <a:r>
              <a:rPr lang="it-IT" b="1" dirty="0" smtClean="0"/>
              <a:t>contenuto e all'unità di tutta la Scrittura</a:t>
            </a:r>
            <a:r>
              <a:rPr lang="it-IT" dirty="0" smtClean="0"/>
              <a:t>, tenuto debito conto della </a:t>
            </a:r>
            <a:r>
              <a:rPr lang="it-IT" b="1" dirty="0" smtClean="0"/>
              <a:t>viva tradizione di tutta la Chiesa</a:t>
            </a:r>
            <a:r>
              <a:rPr lang="it-IT" dirty="0" smtClean="0"/>
              <a:t> e dell'</a:t>
            </a:r>
            <a:r>
              <a:rPr lang="it-IT" b="1" dirty="0" smtClean="0"/>
              <a:t>analogia della fede</a:t>
            </a:r>
            <a:r>
              <a:rPr lang="it-IT" dirty="0" smtClean="0"/>
              <a:t>. È compito degli esegeti contribuire, seguendo queste norme, alla più profonda intelligenza ed esposizione del senso della sacra Scrittura, affinché mediante i loro studi, in qualche modo preparatori, maturi il </a:t>
            </a:r>
            <a:r>
              <a:rPr lang="it-IT" b="1" dirty="0" smtClean="0"/>
              <a:t>giudizio della Chiesa</a:t>
            </a:r>
            <a:r>
              <a:rPr lang="it-IT" dirty="0" smtClean="0"/>
              <a:t>. Quanto, infatti, è stato qui detto sul modo di interpretare la Scrittura, è </a:t>
            </a:r>
            <a:r>
              <a:rPr lang="it-IT" b="1" dirty="0" smtClean="0"/>
              <a:t>sottoposto in ultima istanza al giudizio della Chiesa, la quale adempie il divino mandato e ministero di conservare e interpretare la parola di Dio</a:t>
            </a:r>
            <a:r>
              <a:rPr lang="it-IT" dirty="0" smtClean="0"/>
              <a:t> [</a:t>
            </a:r>
            <a:r>
              <a:rPr lang="it-IT" i="1" dirty="0" smtClean="0"/>
              <a:t>Dei </a:t>
            </a:r>
            <a:r>
              <a:rPr lang="it-IT" i="1" dirty="0" err="1" smtClean="0"/>
              <a:t>Filius</a:t>
            </a:r>
            <a:r>
              <a:rPr lang="it-IT" dirty="0" smtClean="0"/>
              <a:t>]».</a:t>
            </a:r>
          </a:p>
          <a:p>
            <a:endParaRPr lang="it-IT" dirty="0"/>
          </a:p>
        </p:txBody>
      </p:sp>
    </p:spTree>
    <p:extLst>
      <p:ext uri="{BB962C8B-B14F-4D97-AF65-F5344CB8AC3E}">
        <p14:creationId xmlns:p14="http://schemas.microsoft.com/office/powerpoint/2010/main" val="974329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850106"/>
          </a:xfrm>
        </p:spPr>
        <p:txBody>
          <a:bodyPr>
            <a:normAutofit/>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l’interpretazione della Sacra Scrittura</a:t>
            </a:r>
            <a:endParaRPr lang="it-IT" sz="2000" dirty="0"/>
          </a:p>
        </p:txBody>
      </p:sp>
      <p:sp>
        <p:nvSpPr>
          <p:cNvPr id="3" name="Segnaposto contenuto 2"/>
          <p:cNvSpPr>
            <a:spLocks noGrp="1"/>
          </p:cNvSpPr>
          <p:nvPr>
            <p:ph idx="1"/>
          </p:nvPr>
        </p:nvSpPr>
        <p:spPr>
          <a:xfrm>
            <a:off x="457200" y="1052736"/>
            <a:ext cx="8229600" cy="5073427"/>
          </a:xfrm>
        </p:spPr>
        <p:txBody>
          <a:bodyPr>
            <a:normAutofit/>
          </a:bodyPr>
          <a:lstStyle/>
          <a:p>
            <a:pPr marL="0" indent="0">
              <a:buNone/>
            </a:pPr>
            <a:r>
              <a:rPr lang="it-IT" sz="2000" b="1" u="sng" dirty="0" smtClean="0"/>
              <a:t>3.L’ermeneutica teologica</a:t>
            </a:r>
            <a:r>
              <a:rPr lang="it-IT" sz="2000" dirty="0" smtClean="0"/>
              <a:t> La critica letteraria e la critica storica non sono auto-sufficienti per l’interpretazione della Bibbia: per ascoltare nella parola umana la voce di Dio ci vuole l’aiuto dello Spirito. Di qui il principio fondamentale di ermeneutica teologica enunciato in DV 12: </a:t>
            </a:r>
            <a:r>
              <a:rPr lang="it-IT" sz="2000" dirty="0"/>
              <a:t>la sacra Scrittura </a:t>
            </a:r>
            <a:r>
              <a:rPr lang="it-IT" sz="2000" dirty="0" smtClean="0"/>
              <a:t> deve essere </a:t>
            </a:r>
            <a:r>
              <a:rPr lang="it-IT" sz="2000" dirty="0"/>
              <a:t>letta e interpretata alla luce dello stesso Spirito mediante il quale è stata </a:t>
            </a:r>
            <a:r>
              <a:rPr lang="it-IT" sz="2000" dirty="0" smtClean="0"/>
              <a:t>scritta. Così lo Spirito, primo «autore» della Scrittura, ne è anche il </a:t>
            </a:r>
            <a:r>
              <a:rPr lang="it-IT" sz="2000" dirty="0" smtClean="0"/>
              <a:t>primo esegeta. </a:t>
            </a:r>
            <a:r>
              <a:rPr lang="it-IT" sz="2000" dirty="0" smtClean="0"/>
              <a:t>DV 5 aveva già affermato che «a Dio che si rivela è dovuta l’obbedienza della fede», aggiungendo che «Perché si possa prestare questa fede, sono necessari…gli aiuti interiori dello Spirito Santo, il quale muova il cuore e lo rivolga a Dio, apra gli occhi della mente, e dia a tutti dolcezza nel consentire e </a:t>
            </a:r>
            <a:r>
              <a:rPr lang="it-IT" sz="2000" dirty="0" smtClean="0"/>
              <a:t>nel </a:t>
            </a:r>
            <a:r>
              <a:rPr lang="it-IT" sz="2000" dirty="0" smtClean="0"/>
              <a:t>credere alla verità». Poiché il senso spirituale non è al di là del testo, ma è dentro il testo, la lettura nello Spirito non è come un atto successivo alla critica letteraria e </a:t>
            </a:r>
            <a:r>
              <a:rPr lang="it-IT" sz="2000" dirty="0" smtClean="0"/>
              <a:t>storica, </a:t>
            </a:r>
            <a:r>
              <a:rPr lang="it-IT" sz="2000" dirty="0" smtClean="0"/>
              <a:t>in quanto l’esegeta, pur lavorando con metodo scientifico, va alla ricerca  del senso teologico </a:t>
            </a:r>
            <a:r>
              <a:rPr lang="it-IT" sz="2000" dirty="0"/>
              <a:t>(il senso di Dio è nascosto nella parola umana e nel senso inteso dall’autore</a:t>
            </a:r>
            <a:r>
              <a:rPr lang="it-IT" sz="2000" dirty="0" smtClean="0"/>
              <a:t>) essendo la Bibbia un libro di fede!</a:t>
            </a:r>
            <a:endParaRPr lang="it-IT" sz="2000" u="sng" dirty="0"/>
          </a:p>
        </p:txBody>
      </p:sp>
    </p:spTree>
    <p:extLst>
      <p:ext uri="{BB962C8B-B14F-4D97-AF65-F5344CB8AC3E}">
        <p14:creationId xmlns:p14="http://schemas.microsoft.com/office/powerpoint/2010/main" val="39543246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78098"/>
          </a:xfrm>
        </p:spPr>
        <p:txBody>
          <a:bodyPr>
            <a:normAutofit/>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l’interpretazione della Sacra Scrittura</a:t>
            </a:r>
            <a:endParaRPr lang="it-IT" sz="2000" dirty="0"/>
          </a:p>
        </p:txBody>
      </p:sp>
      <p:sp>
        <p:nvSpPr>
          <p:cNvPr id="3" name="Segnaposto contenuto 2"/>
          <p:cNvSpPr>
            <a:spLocks noGrp="1"/>
          </p:cNvSpPr>
          <p:nvPr>
            <p:ph idx="1"/>
          </p:nvPr>
        </p:nvSpPr>
        <p:spPr>
          <a:xfrm>
            <a:off x="457200" y="1052736"/>
            <a:ext cx="8229600" cy="5328592"/>
          </a:xfrm>
        </p:spPr>
        <p:txBody>
          <a:bodyPr>
            <a:normAutofit lnSpcReduction="10000"/>
          </a:bodyPr>
          <a:lstStyle/>
          <a:p>
            <a:pPr marL="0" indent="0">
              <a:buNone/>
            </a:pPr>
            <a:r>
              <a:rPr lang="it-IT" sz="2000" dirty="0" smtClean="0"/>
              <a:t>-il principio della lettura nello e con lo Spirito si articola in tre norme ermeneutiche connesse tra loro: «per </a:t>
            </a:r>
            <a:r>
              <a:rPr lang="it-IT" sz="2000" dirty="0"/>
              <a:t>ricavare con esattezza il senso dei sacri testi, si deve badare con non minore diligenza al </a:t>
            </a:r>
            <a:r>
              <a:rPr lang="it-IT" sz="2000" b="1" dirty="0"/>
              <a:t>contenuto e all'unità di tutta la Scrittura</a:t>
            </a:r>
            <a:r>
              <a:rPr lang="it-IT" sz="2000" dirty="0"/>
              <a:t>, tenuto debito conto della </a:t>
            </a:r>
            <a:r>
              <a:rPr lang="it-IT" sz="2000" b="1" dirty="0"/>
              <a:t>viva tradizione di tutta la Chiesa</a:t>
            </a:r>
            <a:r>
              <a:rPr lang="it-IT" sz="2000" dirty="0"/>
              <a:t> e dell'</a:t>
            </a:r>
            <a:r>
              <a:rPr lang="it-IT" sz="2000" b="1" dirty="0"/>
              <a:t>analogia della </a:t>
            </a:r>
            <a:r>
              <a:rPr lang="it-IT" sz="2000" b="1" dirty="0" smtClean="0"/>
              <a:t>fede» </a:t>
            </a:r>
            <a:r>
              <a:rPr lang="it-IT" sz="2000" dirty="0" smtClean="0"/>
              <a:t>(DV 12). La Bibbia cioè necessita di una lettura globale (leggere la Bibbia con la Bibbia) e di una lettura ecclesiale (leggere la Bibbia con la Chiesa).</a:t>
            </a:r>
          </a:p>
          <a:p>
            <a:pPr marL="0" indent="0">
              <a:buNone/>
            </a:pPr>
            <a:r>
              <a:rPr lang="it-IT" sz="2000" b="1" u="sng" dirty="0" smtClean="0"/>
              <a:t>Lettura globale</a:t>
            </a:r>
          </a:p>
          <a:p>
            <a:pPr marL="0" indent="0">
              <a:buNone/>
            </a:pPr>
            <a:r>
              <a:rPr lang="it-IT" sz="2000" dirty="0" smtClean="0"/>
              <a:t>-l’ispirazione è il filo di raccordo che lega in unità i 73 libri della Bibbia: è sotto la «regia» dello Spirito che gli agiografi, con i loro contributi umani, vanno a comporre l’unico disegno del piano e della storia di salvezza di Dio per l’uomo. Dalla Genesi all’Apocalisse, la Bibbia </a:t>
            </a:r>
            <a:r>
              <a:rPr lang="it-IT" sz="2000" dirty="0" smtClean="0"/>
              <a:t>si </a:t>
            </a:r>
            <a:r>
              <a:rPr lang="it-IT" sz="2000" dirty="0" smtClean="0"/>
              <a:t>presenta come la «Scrittura» della storia di alleanza tra Dio e l’uomo che trova il suo vertice e il centro vitale in Gesù Cristo, Dio-Uomo. In lui troviamo il «</a:t>
            </a:r>
            <a:r>
              <a:rPr lang="it-IT" sz="2000" dirty="0" err="1" smtClean="0"/>
              <a:t>sensus</a:t>
            </a:r>
            <a:r>
              <a:rPr lang="it-IT" sz="2000" dirty="0" smtClean="0"/>
              <a:t> </a:t>
            </a:r>
            <a:r>
              <a:rPr lang="it-IT" sz="2000" dirty="0" err="1" smtClean="0"/>
              <a:t>plenior</a:t>
            </a:r>
            <a:r>
              <a:rPr lang="it-IT" sz="2000" dirty="0" smtClean="0"/>
              <a:t>» della rivelazione e dello strumento che la trasmette.</a:t>
            </a:r>
          </a:p>
          <a:p>
            <a:pPr marL="0" indent="0">
              <a:buNone/>
            </a:pPr>
            <a:r>
              <a:rPr lang="it-IT" sz="2000" dirty="0" smtClean="0"/>
              <a:t>-l’unità tra i due Testamenti implica perciò che la Bibbia </a:t>
            </a:r>
            <a:r>
              <a:rPr lang="it-IT" sz="2000" dirty="0" smtClean="0"/>
              <a:t>vada </a:t>
            </a:r>
            <a:r>
              <a:rPr lang="it-IT" sz="2000" dirty="0" smtClean="0"/>
              <a:t>letta secondo le due leggi che hanno regolato la sua formazione: la totalità e la progressività.</a:t>
            </a:r>
            <a:endParaRPr lang="it-IT" sz="2000" dirty="0"/>
          </a:p>
        </p:txBody>
      </p:sp>
    </p:spTree>
    <p:extLst>
      <p:ext uri="{BB962C8B-B14F-4D97-AF65-F5344CB8AC3E}">
        <p14:creationId xmlns:p14="http://schemas.microsoft.com/office/powerpoint/2010/main" val="15398672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78098"/>
          </a:xfrm>
        </p:spPr>
        <p:txBody>
          <a:bodyPr>
            <a:normAutofit/>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l’interpretazione della Sacra Scrittura</a:t>
            </a:r>
            <a:endParaRPr lang="it-IT" sz="2000" dirty="0"/>
          </a:p>
        </p:txBody>
      </p:sp>
      <p:sp>
        <p:nvSpPr>
          <p:cNvPr id="3" name="Segnaposto contenuto 2"/>
          <p:cNvSpPr>
            <a:spLocks noGrp="1"/>
          </p:cNvSpPr>
          <p:nvPr>
            <p:ph idx="1"/>
          </p:nvPr>
        </p:nvSpPr>
        <p:spPr>
          <a:xfrm>
            <a:off x="457200" y="1052736"/>
            <a:ext cx="8229600" cy="5073427"/>
          </a:xfrm>
        </p:spPr>
        <p:txBody>
          <a:bodyPr>
            <a:normAutofit/>
          </a:bodyPr>
          <a:lstStyle/>
          <a:p>
            <a:pPr marL="0" indent="0">
              <a:buNone/>
            </a:pPr>
            <a:r>
              <a:rPr lang="it-IT" sz="2000" u="sng" dirty="0" smtClean="0"/>
              <a:t>Totalità</a:t>
            </a:r>
            <a:r>
              <a:rPr lang="it-IT" sz="2000" dirty="0" smtClean="0"/>
              <a:t> vuol dire che non si può interpretare una pericope senza averla inserita nel suo contesto prossimo e più </a:t>
            </a:r>
            <a:r>
              <a:rPr lang="it-IT" sz="2000" dirty="0" smtClean="0"/>
              <a:t>ampio, </a:t>
            </a:r>
            <a:r>
              <a:rPr lang="it-IT" sz="2000" dirty="0" smtClean="0"/>
              <a:t>per cogliere il senso che quel testo o quella parola hanno in tutta la Scrittura (cfr. note di apparato critico e i rimandi ad altri passi che, dalla BJ, si trovano ormai in quasi tutte le edizioni). </a:t>
            </a:r>
          </a:p>
          <a:p>
            <a:pPr marL="0" indent="0">
              <a:buNone/>
            </a:pPr>
            <a:r>
              <a:rPr lang="it-IT" sz="2000" u="sng" dirty="0" smtClean="0"/>
              <a:t>Progressività</a:t>
            </a:r>
            <a:r>
              <a:rPr lang="it-IT" sz="2000" dirty="0" smtClean="0"/>
              <a:t> significa che la «regia» dello Spirito nella realizzazione della salvezza non annulla le fatiche e il progresso culturale e religioso dell’uomo, ma lo spinge verso Cristo, pienezza della grazia e della verità. Come abbiamo già notato, non ci si deve scandalizzare di alcune prospettive presenti nell’AT (violenza, nazionalismo, odio dei nemici, inferiorità della donna…). Ci troviamo ancora in una fase parziale e </a:t>
            </a:r>
            <a:r>
              <a:rPr lang="it-IT" sz="2000" dirty="0" smtClean="0"/>
              <a:t>provvisoria: </a:t>
            </a:r>
            <a:r>
              <a:rPr lang="it-IT" sz="2000" dirty="0" smtClean="0"/>
              <a:t>«Lo sguardo all’unità della Scrittura mostra che l’interpretazione storica della Bibbia deve fare i conti col seguente fatto: il singolo autore può non essere consapevole di ciò che nella sua affermazione è implicitamente presente in rapporto alla completa rivelazione di Dio…in un testo interpretato storicamente – espressione dell’uomo e espressione di </a:t>
            </a:r>
            <a:r>
              <a:rPr lang="it-IT" sz="2000" dirty="0" smtClean="0"/>
              <a:t>Dio – si </a:t>
            </a:r>
            <a:r>
              <a:rPr lang="it-IT" sz="2000" dirty="0" smtClean="0"/>
              <a:t>nasconde da parte di Dio qualcosa in più rispetto a ciò che l’autore umano poteva capire» (Mannucci, pag. 473).</a:t>
            </a:r>
            <a:endParaRPr lang="it-IT" sz="2000" dirty="0"/>
          </a:p>
        </p:txBody>
      </p:sp>
    </p:spTree>
    <p:extLst>
      <p:ext uri="{BB962C8B-B14F-4D97-AF65-F5344CB8AC3E}">
        <p14:creationId xmlns:p14="http://schemas.microsoft.com/office/powerpoint/2010/main" val="5697126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850106"/>
          </a:xfrm>
        </p:spPr>
        <p:txBody>
          <a:bodyPr>
            <a:normAutofit/>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l’interpretazione della Sacra Scrittura</a:t>
            </a:r>
            <a:endParaRPr lang="it-IT" sz="2000" dirty="0"/>
          </a:p>
        </p:txBody>
      </p:sp>
      <p:sp>
        <p:nvSpPr>
          <p:cNvPr id="3" name="Segnaposto contenuto 2"/>
          <p:cNvSpPr>
            <a:spLocks noGrp="1"/>
          </p:cNvSpPr>
          <p:nvPr>
            <p:ph idx="1"/>
          </p:nvPr>
        </p:nvSpPr>
        <p:spPr>
          <a:xfrm>
            <a:off x="457200" y="1124744"/>
            <a:ext cx="8229600" cy="5001419"/>
          </a:xfrm>
        </p:spPr>
        <p:txBody>
          <a:bodyPr>
            <a:normAutofit lnSpcReduction="10000"/>
          </a:bodyPr>
          <a:lstStyle/>
          <a:p>
            <a:pPr marL="0" indent="0">
              <a:buNone/>
            </a:pPr>
            <a:r>
              <a:rPr lang="it-IT" sz="2000" b="1" u="sng" dirty="0" smtClean="0"/>
              <a:t>Lettura ecclesiale</a:t>
            </a:r>
          </a:p>
          <a:p>
            <a:pPr marL="0" indent="0">
              <a:buNone/>
            </a:pPr>
            <a:r>
              <a:rPr lang="it-IT" sz="2000" dirty="0" smtClean="0"/>
              <a:t>-il Vaticano II ribadisce che leggere la Bibbia secondo lo Spirito vuol dire leggerla con gli occhi della Chiesa: la Scrittura infatti è nata all’interno di una comunità di fede (popolo d’Israele, comunità cristiana). </a:t>
            </a:r>
            <a:r>
              <a:rPr lang="it-IT" sz="2000" dirty="0" smtClean="0"/>
              <a:t>Il Concilio parla </a:t>
            </a:r>
            <a:r>
              <a:rPr lang="it-IT" sz="2000" dirty="0" smtClean="0"/>
              <a:t>perciò di Tradizione, la quale è «di origine apostolica» (DV 8b), «fa conoscere alla Chiesa l’intero canone dei Libri Sacri» (DV 8c), «trasmette integralmente la Parola di Dio» (DV 9) e, come la Scrittura, deve «essere accettata con pari sentimento di pietà d riverenza». Già nel 1579 il card. </a:t>
            </a:r>
            <a:r>
              <a:rPr lang="it-IT" sz="2000" dirty="0" err="1" smtClean="0"/>
              <a:t>Hosius</a:t>
            </a:r>
            <a:r>
              <a:rPr lang="it-IT" sz="2000" dirty="0" smtClean="0"/>
              <a:t> affermava: «Non c’è </a:t>
            </a:r>
            <a:r>
              <a:rPr lang="it-IT" sz="2000" dirty="0" smtClean="0"/>
              <a:t>Vangelo </a:t>
            </a:r>
            <a:r>
              <a:rPr lang="it-IT" sz="2000" dirty="0" smtClean="0"/>
              <a:t>senza </a:t>
            </a:r>
            <a:r>
              <a:rPr lang="it-IT" sz="2000" dirty="0" smtClean="0"/>
              <a:t>Chiesa…fuori </a:t>
            </a:r>
            <a:r>
              <a:rPr lang="it-IT" sz="2000" dirty="0" smtClean="0"/>
              <a:t>di essa si possono avere le pelli o la carta, l’inchiostro o le lettere, i caratteri nei quali è stato scritto il </a:t>
            </a:r>
            <a:r>
              <a:rPr lang="it-IT" sz="2000" dirty="0" smtClean="0"/>
              <a:t>Vangelo</a:t>
            </a:r>
            <a:r>
              <a:rPr lang="it-IT" sz="2000" dirty="0" smtClean="0"/>
              <a:t>, ma non è possibile avere il </a:t>
            </a:r>
            <a:r>
              <a:rPr lang="it-IT" sz="2000" dirty="0" smtClean="0"/>
              <a:t>Vangelo </a:t>
            </a:r>
            <a:r>
              <a:rPr lang="it-IT" sz="2000" dirty="0" smtClean="0"/>
              <a:t>stesso…è nella Chiesa che si ha il </a:t>
            </a:r>
            <a:r>
              <a:rPr lang="it-IT" sz="2000" dirty="0" smtClean="0"/>
              <a:t>Vangelo</a:t>
            </a:r>
            <a:r>
              <a:rPr lang="it-IT" sz="2000" dirty="0" smtClean="0"/>
              <a:t>, è in essa che si ha l’autentica comprensione del </a:t>
            </a:r>
            <a:r>
              <a:rPr lang="it-IT" sz="2000" dirty="0" smtClean="0"/>
              <a:t>Vangelo</a:t>
            </a:r>
            <a:r>
              <a:rPr lang="it-IT" sz="2000" dirty="0" smtClean="0"/>
              <a:t>».</a:t>
            </a:r>
          </a:p>
          <a:p>
            <a:pPr marL="0" indent="0">
              <a:buNone/>
            </a:pPr>
            <a:r>
              <a:rPr lang="it-IT" sz="2000" dirty="0" smtClean="0"/>
              <a:t>-perciò nessuno dei soggetti che sono </a:t>
            </a:r>
            <a:r>
              <a:rPr lang="it-IT" sz="2000" dirty="0" smtClean="0"/>
              <a:t>«via» </a:t>
            </a:r>
            <a:r>
              <a:rPr lang="it-IT" sz="2000" dirty="0" smtClean="0"/>
              <a:t>di tradizione deve essere omesso: le asserzioni dei Santi Padri, la riflessione e lo studio dei credenti, la predicazione di coloro che con la successione apostolica hanno ricevuto un carisma sicuro di verità (cfr. DV 8b-c).</a:t>
            </a:r>
          </a:p>
        </p:txBody>
      </p:sp>
    </p:spTree>
    <p:extLst>
      <p:ext uri="{BB962C8B-B14F-4D97-AF65-F5344CB8AC3E}">
        <p14:creationId xmlns:p14="http://schemas.microsoft.com/office/powerpoint/2010/main" val="6696630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78098"/>
          </a:xfrm>
        </p:spPr>
        <p:txBody>
          <a:bodyPr>
            <a:normAutofit/>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l’interpretazione della Sacra Scrittura</a:t>
            </a:r>
            <a:endParaRPr lang="it-IT" sz="2000" dirty="0"/>
          </a:p>
        </p:txBody>
      </p:sp>
      <p:sp>
        <p:nvSpPr>
          <p:cNvPr id="3" name="Segnaposto contenuto 2"/>
          <p:cNvSpPr>
            <a:spLocks noGrp="1"/>
          </p:cNvSpPr>
          <p:nvPr>
            <p:ph idx="1"/>
          </p:nvPr>
        </p:nvSpPr>
        <p:spPr>
          <a:xfrm>
            <a:off x="457200" y="980728"/>
            <a:ext cx="8229600" cy="5472608"/>
          </a:xfrm>
        </p:spPr>
        <p:txBody>
          <a:bodyPr>
            <a:normAutofit lnSpcReduction="10000"/>
          </a:bodyPr>
          <a:lstStyle/>
          <a:p>
            <a:pPr marL="0" indent="0">
              <a:buNone/>
            </a:pPr>
            <a:r>
              <a:rPr lang="it-IT" sz="2000" dirty="0" smtClean="0"/>
              <a:t>- </a:t>
            </a:r>
            <a:r>
              <a:rPr lang="it-IT" sz="2000" dirty="0"/>
              <a:t>«l’ufficio di interpretare autenticamente la parola di Dio scritta o trasmessa è affidato al solo </a:t>
            </a:r>
            <a:r>
              <a:rPr lang="it-IT" sz="2000" dirty="0" smtClean="0"/>
              <a:t>Magistero </a:t>
            </a:r>
            <a:r>
              <a:rPr lang="it-IT" sz="2000" dirty="0"/>
              <a:t>vivo della Chiesa, la cui autorità è esercitata nel nome di </a:t>
            </a:r>
            <a:r>
              <a:rPr lang="it-IT" sz="2000" dirty="0" smtClean="0"/>
              <a:t>Cristo.</a:t>
            </a:r>
            <a:r>
              <a:rPr lang="it-IT" sz="2000" dirty="0"/>
              <a:t> Il quale </a:t>
            </a:r>
            <a:r>
              <a:rPr lang="it-IT" sz="2000" dirty="0" smtClean="0"/>
              <a:t>Magistero </a:t>
            </a:r>
            <a:r>
              <a:rPr lang="it-IT" sz="2000" dirty="0"/>
              <a:t>però non è superiore alla parola di Dio ma la serve, insegnando soltanto ciò che è stato trasmesso, in quanto, per divino mandato e con l'assistenza dello Spirito Santo, piamente ascolta, santamente custodisce e fedelmente espone quella parola, e da questo unico deposito della fede attinge tutto ciò che propone a credere come rivelato da Dio</a:t>
            </a:r>
            <a:r>
              <a:rPr lang="it-IT" sz="2000" dirty="0" smtClean="0"/>
              <a:t>» </a:t>
            </a:r>
            <a:r>
              <a:rPr lang="it-IT" sz="2000" dirty="0"/>
              <a:t>(DV 10b).</a:t>
            </a:r>
          </a:p>
          <a:p>
            <a:pPr marL="0" indent="0">
              <a:buNone/>
            </a:pPr>
            <a:r>
              <a:rPr lang="it-IT" sz="2000" dirty="0" smtClean="0"/>
              <a:t>-il </a:t>
            </a:r>
            <a:r>
              <a:rPr lang="it-IT" sz="2000" dirty="0" smtClean="0"/>
              <a:t>Magistero </a:t>
            </a:r>
            <a:r>
              <a:rPr lang="it-IT" sz="2000" dirty="0" smtClean="0"/>
              <a:t>è perciò a servizio della Parola e della comunità cristiana: «Incaricato di custodire e interpretare la parola di Dio in virtù del mandato divino ricevuto da Cristo, il </a:t>
            </a:r>
            <a:r>
              <a:rPr lang="it-IT" sz="2000" dirty="0" smtClean="0"/>
              <a:t>Magistero </a:t>
            </a:r>
            <a:r>
              <a:rPr lang="it-IT" sz="2000" dirty="0" smtClean="0"/>
              <a:t>riceve da questo stesso mandato l’autorità di intervenire in materia esegetica, non per ostacolare il lavoro di un’autentica e vera esegesi, ma per mantenerla sulla giusta via e per pronunciare sui risultati esegetici l’ultima, definitiva parola di giudizio» (Mannucci, pag. 476). </a:t>
            </a:r>
          </a:p>
          <a:p>
            <a:pPr marL="0" indent="0">
              <a:buNone/>
            </a:pPr>
            <a:r>
              <a:rPr lang="it-IT" sz="2000" dirty="0" smtClean="0"/>
              <a:t>-infatti: «</a:t>
            </a:r>
            <a:r>
              <a:rPr lang="it-IT" sz="2000" dirty="0"/>
              <a:t>È compito degli esegeti contribuire, seguendo queste norme, alla più profonda intelligenza ed esposizione del senso della sacra Scrittura, affinché mediante i loro studi, in qualche modo preparatori, maturi il giudizio della </a:t>
            </a:r>
            <a:r>
              <a:rPr lang="it-IT" sz="2000" dirty="0" smtClean="0"/>
              <a:t>Chiesa» (DV 12). </a:t>
            </a:r>
          </a:p>
          <a:p>
            <a:pPr marL="0" indent="0">
              <a:buNone/>
            </a:pPr>
            <a:endParaRPr lang="it-IT" sz="2000" dirty="0"/>
          </a:p>
        </p:txBody>
      </p:sp>
    </p:spTree>
    <p:extLst>
      <p:ext uri="{BB962C8B-B14F-4D97-AF65-F5344CB8AC3E}">
        <p14:creationId xmlns:p14="http://schemas.microsoft.com/office/powerpoint/2010/main" val="2418161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850106"/>
          </a:xfrm>
        </p:spPr>
        <p:txBody>
          <a:bodyPr>
            <a:normAutofit/>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l’interpretazione della Sacra Scrittura</a:t>
            </a:r>
            <a:endParaRPr lang="it-IT" sz="2000" dirty="0"/>
          </a:p>
        </p:txBody>
      </p:sp>
      <p:sp>
        <p:nvSpPr>
          <p:cNvPr id="3" name="Segnaposto contenuto 2"/>
          <p:cNvSpPr>
            <a:spLocks noGrp="1"/>
          </p:cNvSpPr>
          <p:nvPr>
            <p:ph idx="1"/>
          </p:nvPr>
        </p:nvSpPr>
        <p:spPr>
          <a:xfrm>
            <a:off x="457200" y="1052736"/>
            <a:ext cx="8229600" cy="5400600"/>
          </a:xfrm>
        </p:spPr>
        <p:txBody>
          <a:bodyPr>
            <a:normAutofit lnSpcReduction="10000"/>
          </a:bodyPr>
          <a:lstStyle/>
          <a:p>
            <a:pPr marL="0" indent="0">
              <a:buNone/>
            </a:pPr>
            <a:r>
              <a:rPr lang="it-IT" sz="2000" dirty="0" smtClean="0"/>
              <a:t>-alla luce delle affermazioni di DV, possiamo precisare tre livelli nella interpretazione della Bibbia:</a:t>
            </a:r>
          </a:p>
          <a:p>
            <a:r>
              <a:rPr lang="it-IT" sz="2000" dirty="0" smtClean="0"/>
              <a:t>Livello storico critico. È il livello scientifico, di studio, che vede impegnati tutti ma in prima persona gli esegeti (cosa è veramente accaduto? E come è accaduto? Cosa ha detto Gesù, cosa ha fatto?) (DV 12c)</a:t>
            </a:r>
          </a:p>
          <a:p>
            <a:r>
              <a:rPr lang="it-IT" sz="2000" dirty="0" smtClean="0"/>
              <a:t>Livello esistenziale. Ci si pone di fronte alla Bibbia come un libro di vita (cosa dice all’uomo di oggi sui problemi dell’esistenza? Che senso ha la vita? Ecc.). È questo il livello proprio dei fedeli (ma anche il magistero e gli esegeti sono </a:t>
            </a:r>
            <a:r>
              <a:rPr lang="it-IT" sz="2000" dirty="0" smtClean="0"/>
              <a:t>innanzitutto dei fedeli</a:t>
            </a:r>
            <a:r>
              <a:rPr lang="it-IT" sz="2000" dirty="0" smtClean="0"/>
              <a:t>…) (DV 8b)</a:t>
            </a:r>
          </a:p>
          <a:p>
            <a:r>
              <a:rPr lang="it-IT" sz="2000" dirty="0" smtClean="0"/>
              <a:t>Livello teologico. Si legge la Bibbia come il libro della rivelazione di Dio (cosa dice la Bibbia su Dio? Cosa ci insegna su un comportamento libero e secondo la sua volontà?). È il livello più profondo, quello della rivelazione e il primato nel servizio alla Parola spetta al </a:t>
            </a:r>
            <a:r>
              <a:rPr lang="it-IT" sz="2000" dirty="0" smtClean="0"/>
              <a:t>Magistero</a:t>
            </a:r>
            <a:r>
              <a:rPr lang="it-IT" sz="2000" dirty="0" smtClean="0"/>
              <a:t>, al quale compete la trasmissione autentica della fede (DV 12c)</a:t>
            </a:r>
          </a:p>
          <a:p>
            <a:pPr marL="0" indent="0">
              <a:buNone/>
            </a:pPr>
            <a:r>
              <a:rPr lang="it-IT" sz="2000" dirty="0" smtClean="0"/>
              <a:t>-Non si tratta di un percorso «a staffetta», in cui ognuno compie un tratto: anche il fedele deve studiare, anche l’esegeta e il pastore devono vivere. Il cammino va fatto da tutti, secondo il carisma di ognuno, per la crescita dell’intero corpo.</a:t>
            </a:r>
            <a:endParaRPr lang="it-IT" sz="2000" dirty="0"/>
          </a:p>
        </p:txBody>
      </p:sp>
    </p:spTree>
    <p:extLst>
      <p:ext uri="{BB962C8B-B14F-4D97-AF65-F5344CB8AC3E}">
        <p14:creationId xmlns:p14="http://schemas.microsoft.com/office/powerpoint/2010/main" val="34714023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850106"/>
          </a:xfrm>
        </p:spPr>
        <p:txBody>
          <a:bodyPr>
            <a:normAutofit/>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l’interpretazione della Sacra Scrittura</a:t>
            </a:r>
            <a:endParaRPr lang="it-IT" sz="2000" dirty="0"/>
          </a:p>
        </p:txBody>
      </p:sp>
      <p:sp>
        <p:nvSpPr>
          <p:cNvPr id="3" name="Segnaposto contenuto 2"/>
          <p:cNvSpPr>
            <a:spLocks noGrp="1"/>
          </p:cNvSpPr>
          <p:nvPr>
            <p:ph idx="1"/>
          </p:nvPr>
        </p:nvSpPr>
        <p:spPr>
          <a:xfrm>
            <a:off x="457200" y="1124744"/>
            <a:ext cx="8229600" cy="5001419"/>
          </a:xfrm>
        </p:spPr>
        <p:txBody>
          <a:bodyPr>
            <a:normAutofit lnSpcReduction="10000"/>
          </a:bodyPr>
          <a:lstStyle/>
          <a:p>
            <a:pPr marL="0" indent="0" algn="ctr">
              <a:buNone/>
            </a:pPr>
            <a:r>
              <a:rPr lang="it-IT" sz="2000" b="1" dirty="0" smtClean="0"/>
              <a:t>Metodi e approcci per l’interpretazione della Bibbia</a:t>
            </a:r>
          </a:p>
          <a:p>
            <a:pPr marL="0" indent="0">
              <a:buNone/>
            </a:pPr>
            <a:r>
              <a:rPr lang="it-IT" sz="2000" dirty="0" smtClean="0"/>
              <a:t>-è fondamentale il Documento </a:t>
            </a:r>
            <a:r>
              <a:rPr lang="it-IT" sz="2000" i="1" dirty="0" smtClean="0"/>
              <a:t>L’interpretazione della Bibbia nella Chiesa</a:t>
            </a:r>
            <a:r>
              <a:rPr lang="it-IT" sz="2000" dirty="0" smtClean="0"/>
              <a:t>, PCB, 1993.</a:t>
            </a:r>
          </a:p>
          <a:p>
            <a:r>
              <a:rPr lang="it-IT" sz="2000" b="1" dirty="0" smtClean="0"/>
              <a:t>Il metodo storico-critico</a:t>
            </a:r>
            <a:r>
              <a:rPr lang="it-IT" sz="2000" dirty="0" smtClean="0"/>
              <a:t> (Documento, pp. 30-36)</a:t>
            </a:r>
          </a:p>
          <a:p>
            <a:pPr marL="0" indent="0">
              <a:buNone/>
            </a:pPr>
            <a:r>
              <a:rPr lang="it-IT" sz="2000" dirty="0" smtClean="0"/>
              <a:t>-è il metodo più usato, fin dalla sua origine nell’umanesimo. Il Documento lo considera «fondamentale» – tuttavia «</a:t>
            </a:r>
            <a:r>
              <a:rPr lang="it-IT" sz="2000" dirty="0" err="1" smtClean="0"/>
              <a:t>primus</a:t>
            </a:r>
            <a:r>
              <a:rPr lang="it-IT" sz="2000" dirty="0" smtClean="0"/>
              <a:t> inter </a:t>
            </a:r>
            <a:r>
              <a:rPr lang="it-IT" sz="2000" dirty="0" err="1" smtClean="0"/>
              <a:t>pares</a:t>
            </a:r>
            <a:r>
              <a:rPr lang="it-IT" sz="2000" dirty="0" smtClean="0"/>
              <a:t>» – per la scienza biblica. Con questa affermazione, si dà autorevolezza all’esegesi scientifica in campo cattolico!</a:t>
            </a:r>
          </a:p>
          <a:p>
            <a:pPr marL="0" indent="0">
              <a:buNone/>
            </a:pPr>
            <a:r>
              <a:rPr lang="it-IT" sz="2000" dirty="0" smtClean="0"/>
              <a:t>-affronta lo studio della Bibbia in modo diacronico, ossia mettendo in luce i processi di produzione dei testi biblici. Per questo motivo viene detto «storico»; «critico», perché si avvale di criteri scientifici. La critica della redazione, successivamente, avvalendosi dei risultati del metodo storico-critico, legge il testo in modo sincronico.</a:t>
            </a:r>
          </a:p>
          <a:p>
            <a:pPr marL="0" indent="0">
              <a:buNone/>
            </a:pPr>
            <a:r>
              <a:rPr lang="it-IT" sz="2000" dirty="0" smtClean="0"/>
              <a:t>Le tappe del metodo storico critico: la critica testuale (ricostruire il testo), l’analisi linguistica e semantica (significato delle parole…), la critica letteraria (individuazione dei generi </a:t>
            </a:r>
            <a:r>
              <a:rPr lang="it-IT" sz="2000" dirty="0" smtClean="0"/>
              <a:t>letterari).</a:t>
            </a:r>
            <a:endParaRPr lang="it-IT" sz="2000" dirty="0"/>
          </a:p>
        </p:txBody>
      </p:sp>
    </p:spTree>
    <p:extLst>
      <p:ext uri="{BB962C8B-B14F-4D97-AF65-F5344CB8AC3E}">
        <p14:creationId xmlns:p14="http://schemas.microsoft.com/office/powerpoint/2010/main" val="2950177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06090"/>
          </a:xfrm>
        </p:spPr>
        <p:txBody>
          <a:bodyPr>
            <a:normAutofit/>
          </a:bodyPr>
          <a:lstStyle/>
          <a:p>
            <a:r>
              <a:rPr lang="it-IT" sz="2000" dirty="0" smtClean="0">
                <a:solidFill>
                  <a:srgbClr val="C00000"/>
                </a:solidFill>
              </a:rPr>
              <a:t>Introduzione alle Scritture ebraico-cristiane</a:t>
            </a:r>
            <a:br>
              <a:rPr lang="it-IT" sz="2000" dirty="0" smtClean="0">
                <a:solidFill>
                  <a:srgbClr val="C00000"/>
                </a:solidFill>
              </a:rPr>
            </a:br>
            <a:r>
              <a:rPr lang="it-IT" sz="2000" dirty="0" smtClean="0">
                <a:solidFill>
                  <a:srgbClr val="C00000"/>
                </a:solidFill>
              </a:rPr>
              <a:t>l’interpretazione della Sacra Scrittura</a:t>
            </a:r>
            <a:endParaRPr lang="it-IT" sz="2000" dirty="0"/>
          </a:p>
        </p:txBody>
      </p:sp>
      <p:sp>
        <p:nvSpPr>
          <p:cNvPr id="3" name="Segnaposto contenuto 2"/>
          <p:cNvSpPr>
            <a:spLocks noGrp="1"/>
          </p:cNvSpPr>
          <p:nvPr>
            <p:ph idx="1"/>
          </p:nvPr>
        </p:nvSpPr>
        <p:spPr>
          <a:xfrm>
            <a:off x="457200" y="980728"/>
            <a:ext cx="8229600" cy="5760640"/>
          </a:xfrm>
        </p:spPr>
        <p:txBody>
          <a:bodyPr>
            <a:normAutofit lnSpcReduction="10000"/>
          </a:bodyPr>
          <a:lstStyle/>
          <a:p>
            <a:pPr marL="0" indent="0">
              <a:buNone/>
            </a:pPr>
            <a:r>
              <a:rPr lang="it-IT" sz="2000" b="1" dirty="0" smtClean="0"/>
              <a:t>DV13</a:t>
            </a:r>
            <a:r>
              <a:rPr lang="it-IT" sz="2000" dirty="0" smtClean="0"/>
              <a:t>: </a:t>
            </a:r>
          </a:p>
          <a:p>
            <a:pPr marL="0" indent="0">
              <a:buNone/>
            </a:pPr>
            <a:r>
              <a:rPr lang="it-IT" sz="2000" dirty="0" smtClean="0"/>
              <a:t>«</a:t>
            </a:r>
            <a:r>
              <a:rPr lang="it-IT" sz="2000" dirty="0"/>
              <a:t> Nella sacra Scrittura dunque, restando sempre intatta la verità e la santità di Dio, si manifesta l'ammirabile </a:t>
            </a:r>
            <a:r>
              <a:rPr lang="it-IT" sz="2000" b="1" dirty="0" smtClean="0"/>
              <a:t>condiscendenza</a:t>
            </a:r>
            <a:r>
              <a:rPr lang="it-IT" sz="2000" dirty="0" smtClean="0"/>
              <a:t> [</a:t>
            </a:r>
            <a:r>
              <a:rPr lang="it-IT" sz="2000" dirty="0" err="1" smtClean="0"/>
              <a:t>synkatábasis</a:t>
            </a:r>
            <a:r>
              <a:rPr lang="it-IT" sz="2000" dirty="0" smtClean="0"/>
              <a:t>] </a:t>
            </a:r>
            <a:r>
              <a:rPr lang="it-IT" sz="2000" dirty="0"/>
              <a:t>della eterna Sapienza, </a:t>
            </a:r>
            <a:r>
              <a:rPr lang="it-IT" sz="2000" i="1" dirty="0" smtClean="0"/>
              <a:t>affinché </a:t>
            </a:r>
            <a:r>
              <a:rPr lang="it-IT" sz="2000" i="1" dirty="0"/>
              <a:t>possiamo apprendere l'ineffabile benignità di Dio e a qual punto egli, sollecito e provvido nei riguardi della nostra natura, abbia adattato il suo </a:t>
            </a:r>
            <a:r>
              <a:rPr lang="it-IT" sz="2000" i="1" dirty="0" smtClean="0"/>
              <a:t>parlare</a:t>
            </a:r>
            <a:r>
              <a:rPr lang="it-IT" sz="2000" dirty="0" smtClean="0"/>
              <a:t> [Giovanni Crisostomo]. </a:t>
            </a:r>
            <a:r>
              <a:rPr lang="it-IT" sz="2000" b="1" dirty="0"/>
              <a:t>Le parole di Dio infatti, espresse con lingue umane, si son fatte simili al parlare dell'uomo, come già il Verbo dell'eterno Padre, avendo assunto le debolezze dell'umana natura, si fece simile </a:t>
            </a:r>
            <a:r>
              <a:rPr lang="it-IT" sz="2000" b="1" dirty="0" smtClean="0"/>
              <a:t>all'uomo</a:t>
            </a:r>
            <a:r>
              <a:rPr lang="it-IT" sz="2000" dirty="0" smtClean="0"/>
              <a:t>».</a:t>
            </a:r>
          </a:p>
          <a:p>
            <a:pPr marL="0" indent="0">
              <a:buNone/>
            </a:pPr>
            <a:endParaRPr lang="it-IT" sz="800" b="1" dirty="0"/>
          </a:p>
          <a:p>
            <a:pPr marL="0" indent="0">
              <a:buNone/>
            </a:pPr>
            <a:r>
              <a:rPr lang="it-IT" sz="2000" b="1" dirty="0" smtClean="0"/>
              <a:t>I termini</a:t>
            </a:r>
            <a:r>
              <a:rPr lang="it-IT" sz="2000" dirty="0" smtClean="0"/>
              <a:t>:</a:t>
            </a:r>
          </a:p>
          <a:p>
            <a:r>
              <a:rPr lang="it-IT" sz="2000" b="1" dirty="0" smtClean="0"/>
              <a:t>Ermeneutica </a:t>
            </a:r>
            <a:r>
              <a:rPr lang="it-IT" sz="2000" dirty="0" smtClean="0"/>
              <a:t>(dal verbo greco </a:t>
            </a:r>
            <a:r>
              <a:rPr lang="it-IT" sz="2000" dirty="0" err="1" smtClean="0"/>
              <a:t>hermenéuō</a:t>
            </a:r>
            <a:r>
              <a:rPr lang="it-IT" sz="2000" dirty="0" smtClean="0"/>
              <a:t>=interpretare, spiegare, tradurre)</a:t>
            </a:r>
          </a:p>
          <a:p>
            <a:r>
              <a:rPr lang="it-IT" sz="2000" b="1" dirty="0" smtClean="0"/>
              <a:t>Esegesi </a:t>
            </a:r>
            <a:r>
              <a:rPr lang="it-IT" sz="2000" dirty="0" smtClean="0"/>
              <a:t>(dal verbo greco </a:t>
            </a:r>
            <a:r>
              <a:rPr lang="it-IT" sz="2000" dirty="0" err="1" smtClean="0"/>
              <a:t>exeghéomai</a:t>
            </a:r>
            <a:r>
              <a:rPr lang="it-IT" sz="2000" dirty="0" smtClean="0"/>
              <a:t>=spiegare, interpretare partendo dalla traduzione del testo)</a:t>
            </a:r>
          </a:p>
          <a:p>
            <a:pPr marL="0" indent="0">
              <a:buNone/>
            </a:pPr>
            <a:r>
              <a:rPr lang="it-IT" sz="2000" dirty="0" smtClean="0"/>
              <a:t>-mentre in passato i due termini erano considerati sinonimi, oggi </a:t>
            </a:r>
            <a:r>
              <a:rPr lang="it-IT" sz="2000" dirty="0"/>
              <a:t>si ritiene </a:t>
            </a:r>
            <a:r>
              <a:rPr lang="it-IT" sz="2000" dirty="0" smtClean="0"/>
              <a:t>che da una parte l’esegesi </a:t>
            </a:r>
            <a:r>
              <a:rPr lang="it-IT" sz="2000" dirty="0"/>
              <a:t>ricerca la spiegazione di ciò che l'autore voleva dire ai suoi </a:t>
            </a:r>
            <a:r>
              <a:rPr lang="it-IT" sz="2000" dirty="0" smtClean="0"/>
              <a:t>contemporanei; dall’altra, </a:t>
            </a:r>
            <a:r>
              <a:rPr lang="it-IT" sz="2000" dirty="0"/>
              <a:t>l'ermeneutica </a:t>
            </a:r>
            <a:r>
              <a:rPr lang="it-IT" sz="2000" dirty="0" smtClean="0"/>
              <a:t>vuole invece </a:t>
            </a:r>
            <a:r>
              <a:rPr lang="it-IT" sz="2000" dirty="0"/>
              <a:t>capire </a:t>
            </a:r>
            <a:r>
              <a:rPr lang="it-IT" sz="2000" dirty="0" smtClean="0"/>
              <a:t>il significato</a:t>
            </a:r>
            <a:r>
              <a:rPr lang="it-IT" sz="2000" dirty="0"/>
              <a:t> che quello stesso testo ha per i lettori che fanno parte di un contesto storico diverso da quello dell'autore.</a:t>
            </a:r>
            <a:endParaRPr lang="it-IT" sz="2000" b="1" dirty="0" smtClean="0"/>
          </a:p>
          <a:p>
            <a:pPr marL="0" indent="0">
              <a:buNone/>
            </a:pPr>
            <a:endParaRPr lang="it-IT" sz="2000" dirty="0"/>
          </a:p>
        </p:txBody>
      </p:sp>
    </p:spTree>
    <p:extLst>
      <p:ext uri="{BB962C8B-B14F-4D97-AF65-F5344CB8AC3E}">
        <p14:creationId xmlns:p14="http://schemas.microsoft.com/office/powerpoint/2010/main" val="25957029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78098"/>
          </a:xfrm>
        </p:spPr>
        <p:txBody>
          <a:bodyPr>
            <a:normAutofit/>
          </a:bodyPr>
          <a:lstStyle/>
          <a:p>
            <a:r>
              <a:rPr lang="it-IT" sz="2000" dirty="0" smtClean="0">
                <a:solidFill>
                  <a:srgbClr val="C00000"/>
                </a:solidFill>
              </a:rPr>
              <a:t>Introduzione alle Scritture ebraico-cristiane</a:t>
            </a:r>
            <a:br>
              <a:rPr lang="it-IT" sz="2000" dirty="0" smtClean="0">
                <a:solidFill>
                  <a:srgbClr val="C00000"/>
                </a:solidFill>
              </a:rPr>
            </a:br>
            <a:r>
              <a:rPr lang="it-IT" sz="2000" dirty="0" smtClean="0">
                <a:solidFill>
                  <a:srgbClr val="C00000"/>
                </a:solidFill>
              </a:rPr>
              <a:t>l’interpretazione della Sacra Scrittura</a:t>
            </a:r>
            <a:endParaRPr lang="it-IT" sz="2000" dirty="0"/>
          </a:p>
        </p:txBody>
      </p:sp>
      <p:sp>
        <p:nvSpPr>
          <p:cNvPr id="3" name="Segnaposto contenuto 2"/>
          <p:cNvSpPr>
            <a:spLocks noGrp="1"/>
          </p:cNvSpPr>
          <p:nvPr>
            <p:ph idx="1"/>
          </p:nvPr>
        </p:nvSpPr>
        <p:spPr>
          <a:xfrm>
            <a:off x="457200" y="1124744"/>
            <a:ext cx="8229600" cy="5001419"/>
          </a:xfrm>
        </p:spPr>
        <p:txBody>
          <a:bodyPr>
            <a:normAutofit/>
          </a:bodyPr>
          <a:lstStyle/>
          <a:p>
            <a:pPr marL="0" indent="0">
              <a:buNone/>
            </a:pPr>
            <a:r>
              <a:rPr lang="it-IT" sz="2000" dirty="0" smtClean="0"/>
              <a:t>-il padre dell’ermeneutica moderna è stato il filosofo Friedrich </a:t>
            </a:r>
            <a:r>
              <a:rPr lang="it-IT" sz="2000" dirty="0" err="1" smtClean="0"/>
              <a:t>Schleiermacher</a:t>
            </a:r>
            <a:r>
              <a:rPr lang="it-IT" sz="2000" dirty="0" smtClean="0"/>
              <a:t> (Polonia 1768-Germania 1834), ma questa scienza, intesa come interpretazione della Scrittura, risale alla Bibbia stessa: «La Bibbia contiene numerose indicazioni e suggerimenti sull’arte di interpretarla. La Bibbia infatti è fin dall’inizio essa stessa interpretazione» (PCB, </a:t>
            </a:r>
            <a:r>
              <a:rPr lang="it-IT" sz="2000" i="1" dirty="0" smtClean="0"/>
              <a:t>L’interpretazione della Bibbia nella Chiesa</a:t>
            </a:r>
            <a:r>
              <a:rPr lang="it-IT" sz="2000" dirty="0" smtClean="0"/>
              <a:t>, 1993).</a:t>
            </a:r>
          </a:p>
          <a:p>
            <a:pPr marL="0" indent="0">
              <a:buNone/>
            </a:pPr>
            <a:r>
              <a:rPr lang="it-IT" sz="2000" dirty="0" smtClean="0"/>
              <a:t>-la storia della formazione dei libri sacri ci ha dimostrato come, in fondo, per l’AT gli scritti successivi alla </a:t>
            </a:r>
            <a:r>
              <a:rPr lang="it-IT" sz="2000" dirty="0" err="1" smtClean="0"/>
              <a:t>Torā</a:t>
            </a:r>
            <a:r>
              <a:rPr lang="it-IT" sz="2000" dirty="0" smtClean="0"/>
              <a:t> la reinterpretano per attualizzarla nelle nuove condizioni storiche, producendo così una nuova Scrittura. Un fenomeno analogo avviene per gli scritti del NT: Gesù, che è il vero esegeta del Padre (cfr. </a:t>
            </a:r>
            <a:r>
              <a:rPr lang="it-IT" sz="2000" dirty="0" err="1" smtClean="0"/>
              <a:t>Gv</a:t>
            </a:r>
            <a:r>
              <a:rPr lang="it-IT" sz="2000" dirty="0" smtClean="0"/>
              <a:t> 1, 18 – il verbo </a:t>
            </a:r>
            <a:r>
              <a:rPr lang="it-IT" sz="2000" dirty="0" err="1" smtClean="0"/>
              <a:t>exēghésato</a:t>
            </a:r>
            <a:r>
              <a:rPr lang="it-IT" sz="2000" dirty="0" smtClean="0"/>
              <a:t>=lo ha rivelato; Lc 24, 27 – il verbo </a:t>
            </a:r>
            <a:r>
              <a:rPr lang="it-IT" sz="2000" dirty="0" err="1" smtClean="0"/>
              <a:t>dierméneusen</a:t>
            </a:r>
            <a:r>
              <a:rPr lang="it-IT" sz="2000" dirty="0" smtClean="0"/>
              <a:t>=spiegò), diventa per gli apostoli il «nuovo principio ermeneutico» col quale leggere tutta la Scrittura; nello stesso tempo, con i loro scritti, «essi stessi e uomini della loro cerchia» (DV 18) applicano alle situazioni delle loro comunità il messaggio del «vangelo» di Gesù.</a:t>
            </a:r>
            <a:endParaRPr lang="it-IT" sz="2000" dirty="0"/>
          </a:p>
        </p:txBody>
      </p:sp>
    </p:spTree>
    <p:extLst>
      <p:ext uri="{BB962C8B-B14F-4D97-AF65-F5344CB8AC3E}">
        <p14:creationId xmlns:p14="http://schemas.microsoft.com/office/powerpoint/2010/main" val="42249307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06090"/>
          </a:xfrm>
        </p:spPr>
        <p:txBody>
          <a:bodyPr>
            <a:normAutofit/>
          </a:bodyPr>
          <a:lstStyle/>
          <a:p>
            <a:r>
              <a:rPr lang="it-IT" sz="2000" dirty="0" smtClean="0">
                <a:solidFill>
                  <a:srgbClr val="C00000"/>
                </a:solidFill>
              </a:rPr>
              <a:t>Introduzione alle Scritture ebraico-cristiane</a:t>
            </a:r>
            <a:br>
              <a:rPr lang="it-IT" sz="2000" dirty="0" smtClean="0">
                <a:solidFill>
                  <a:srgbClr val="C00000"/>
                </a:solidFill>
              </a:rPr>
            </a:br>
            <a:r>
              <a:rPr lang="it-IT" sz="2000" dirty="0" smtClean="0">
                <a:solidFill>
                  <a:srgbClr val="C00000"/>
                </a:solidFill>
              </a:rPr>
              <a:t>l’interpretazione della Sacra Scrittura</a:t>
            </a:r>
            <a:endParaRPr lang="it-IT" sz="2000" dirty="0"/>
          </a:p>
        </p:txBody>
      </p:sp>
      <p:sp>
        <p:nvSpPr>
          <p:cNvPr id="3" name="Segnaposto contenuto 2"/>
          <p:cNvSpPr>
            <a:spLocks noGrp="1"/>
          </p:cNvSpPr>
          <p:nvPr>
            <p:ph idx="1"/>
          </p:nvPr>
        </p:nvSpPr>
        <p:spPr>
          <a:xfrm>
            <a:off x="457200" y="1052736"/>
            <a:ext cx="8229600" cy="5616624"/>
          </a:xfrm>
        </p:spPr>
        <p:txBody>
          <a:bodyPr>
            <a:normAutofit lnSpcReduction="10000"/>
          </a:bodyPr>
          <a:lstStyle/>
          <a:p>
            <a:r>
              <a:rPr lang="it-IT" sz="2000" b="1" dirty="0" smtClean="0"/>
              <a:t>La suddivisione della Bibbia</a:t>
            </a:r>
          </a:p>
          <a:p>
            <a:pPr marL="0" indent="0">
              <a:buNone/>
            </a:pPr>
            <a:r>
              <a:rPr lang="it-IT" sz="2000" dirty="0" smtClean="0"/>
              <a:t>-Di fatto, i «testimoni» </a:t>
            </a:r>
            <a:r>
              <a:rPr lang="it-IT" sz="2000" dirty="0"/>
              <a:t>non </a:t>
            </a:r>
            <a:r>
              <a:rPr lang="it-IT" sz="2000" dirty="0" smtClean="0"/>
              <a:t>presentano </a:t>
            </a:r>
            <a:r>
              <a:rPr lang="it-IT" sz="2000" dirty="0"/>
              <a:t>separazione tra le </a:t>
            </a:r>
            <a:r>
              <a:rPr lang="it-IT" sz="2000" dirty="0" smtClean="0"/>
              <a:t>parole né </a:t>
            </a:r>
            <a:r>
              <a:rPr lang="it-IT" sz="2000" dirty="0"/>
              <a:t>titoli che aiutassero a localizzare i passi </a:t>
            </a:r>
            <a:r>
              <a:rPr lang="it-IT" sz="2000" dirty="0" smtClean="0"/>
              <a:t>biblici. Fin </a:t>
            </a:r>
            <a:r>
              <a:rPr lang="it-IT" sz="2000" dirty="0"/>
              <a:t>dall’antichità, </a:t>
            </a:r>
            <a:r>
              <a:rPr lang="it-IT" sz="2000" dirty="0" smtClean="0"/>
              <a:t>però,  </a:t>
            </a:r>
            <a:r>
              <a:rPr lang="it-IT" sz="2000" dirty="0"/>
              <a:t>soprattutto in ordine alla lettura liturgica, si </a:t>
            </a:r>
            <a:r>
              <a:rPr lang="it-IT" sz="2000" dirty="0" smtClean="0"/>
              <a:t>era </a:t>
            </a:r>
            <a:r>
              <a:rPr lang="it-IT" sz="2000" dirty="0"/>
              <a:t>vista la necessità di dividere il testo sacro</a:t>
            </a:r>
            <a:r>
              <a:rPr lang="it-IT" sz="2000" dirty="0" smtClean="0"/>
              <a:t>.</a:t>
            </a:r>
          </a:p>
          <a:p>
            <a:pPr marL="0" indent="0">
              <a:buNone/>
            </a:pPr>
            <a:r>
              <a:rPr lang="it-IT" sz="2000" dirty="0" smtClean="0"/>
              <a:t>-La Bibbia è stata il primo libro ad essere stampato (Gutenberg 1445). Già prima ci si adoperò a una divisione in capitoli e, successivamente, in versetti per delimitarne il testo: nel XIII secolo (verso il 1226), l’arcivescovo di Canterbury </a:t>
            </a:r>
            <a:r>
              <a:rPr lang="it-IT" sz="2000" b="1" dirty="0" smtClean="0"/>
              <a:t>Stephen </a:t>
            </a:r>
            <a:r>
              <a:rPr lang="it-IT" sz="2000" b="1" dirty="0" err="1" smtClean="0"/>
              <a:t>Langton</a:t>
            </a:r>
            <a:r>
              <a:rPr lang="it-IT" sz="2000" dirty="0" smtClean="0"/>
              <a:t> divise l’AT e il NT in capitoli (partendo dalla Vulgata, in seguito passò </a:t>
            </a:r>
            <a:r>
              <a:rPr lang="it-IT" sz="2000" dirty="0"/>
              <a:t>al testo della Bibbia ebraica, al testo greco del </a:t>
            </a:r>
            <a:r>
              <a:rPr lang="it-IT" sz="2000" dirty="0" smtClean="0"/>
              <a:t>NT </a:t>
            </a:r>
            <a:r>
              <a:rPr lang="it-IT" sz="2000" dirty="0"/>
              <a:t>e alla </a:t>
            </a:r>
            <a:r>
              <a:rPr lang="it-IT" sz="2000" dirty="0" smtClean="0"/>
              <a:t>LXX), in quella </a:t>
            </a:r>
            <a:r>
              <a:rPr lang="it-IT" sz="2000" dirty="0"/>
              <a:t>che si conosce come Bibbia </a:t>
            </a:r>
            <a:r>
              <a:rPr lang="it-IT" sz="2000" dirty="0" smtClean="0"/>
              <a:t>Parigina (</a:t>
            </a:r>
            <a:r>
              <a:rPr lang="it-IT" sz="2000" dirty="0" err="1" smtClean="0"/>
              <a:t>Langton</a:t>
            </a:r>
            <a:r>
              <a:rPr lang="it-IT" sz="2000" dirty="0" smtClean="0"/>
              <a:t> era stato Gran Cancelliere all’Università di Parigi). </a:t>
            </a:r>
            <a:r>
              <a:rPr lang="it-IT" sz="2000" b="1" dirty="0" smtClean="0"/>
              <a:t>Sante </a:t>
            </a:r>
            <a:r>
              <a:rPr lang="it-IT" sz="2000" b="1" dirty="0" err="1" smtClean="0"/>
              <a:t>Pagnini</a:t>
            </a:r>
            <a:r>
              <a:rPr lang="it-IT" sz="2000" dirty="0" smtClean="0"/>
              <a:t>, ebreo </a:t>
            </a:r>
            <a:r>
              <a:rPr lang="it-IT" sz="2000" dirty="0"/>
              <a:t>convertito e poi domenicano, originario di Lucca, </a:t>
            </a:r>
            <a:r>
              <a:rPr lang="it-IT" sz="2000" dirty="0" smtClean="0"/>
              <a:t>fu invece il </a:t>
            </a:r>
            <a:r>
              <a:rPr lang="it-IT" sz="2000" dirty="0"/>
              <a:t>primo a dividere il </a:t>
            </a:r>
            <a:r>
              <a:rPr lang="it-IT" sz="2000" dirty="0" smtClean="0"/>
              <a:t>testo biblico </a:t>
            </a:r>
            <a:r>
              <a:rPr lang="it-IT" sz="2000" dirty="0"/>
              <a:t>in versetti </a:t>
            </a:r>
            <a:r>
              <a:rPr lang="it-IT" sz="2000" dirty="0" smtClean="0"/>
              <a:t>numerati nel 1541. Ma l’attuale suddivisione in versetti si deve a </a:t>
            </a:r>
            <a:r>
              <a:rPr lang="it-IT" sz="2000" b="1" dirty="0" smtClean="0"/>
              <a:t>Robert </a:t>
            </a:r>
            <a:r>
              <a:rPr lang="it-IT" sz="2000" b="1" dirty="0" err="1" smtClean="0"/>
              <a:t>Estienne</a:t>
            </a:r>
            <a:r>
              <a:rPr lang="it-IT" sz="2000" dirty="0" smtClean="0"/>
              <a:t> nel 1551: per quelli dell’AT </a:t>
            </a:r>
            <a:r>
              <a:rPr lang="it-IT" sz="2000" dirty="0"/>
              <a:t>ebraico </a:t>
            </a:r>
            <a:r>
              <a:rPr lang="it-IT" sz="2000" dirty="0" smtClean="0"/>
              <a:t>si servì della </a:t>
            </a:r>
            <a:r>
              <a:rPr lang="it-IT" sz="2000" dirty="0"/>
              <a:t>divisione effettuata da Santi </a:t>
            </a:r>
            <a:r>
              <a:rPr lang="it-IT" sz="2000" dirty="0" err="1"/>
              <a:t>Pagnini</a:t>
            </a:r>
            <a:r>
              <a:rPr lang="it-IT" sz="2000" dirty="0"/>
              <a:t>, mentre per gli altri libri </a:t>
            </a:r>
            <a:r>
              <a:rPr lang="it-IT" sz="2000" dirty="0" smtClean="0"/>
              <a:t>dell’AT (deuterocanonici) e per quelli del NT </a:t>
            </a:r>
            <a:r>
              <a:rPr lang="it-IT" sz="2000" dirty="0"/>
              <a:t>ne elaborò una </a:t>
            </a:r>
            <a:r>
              <a:rPr lang="it-IT" sz="2000" dirty="0" smtClean="0"/>
              <a:t>propria. </a:t>
            </a:r>
            <a:r>
              <a:rPr lang="it-IT" sz="2000" dirty="0"/>
              <a:t>Alla fine del XVI </a:t>
            </a:r>
            <a:r>
              <a:rPr lang="it-IT" sz="2000" dirty="0" smtClean="0"/>
              <a:t>secolo </a:t>
            </a:r>
            <a:r>
              <a:rPr lang="it-IT" sz="2000" dirty="0"/>
              <a:t>gli ebrei, i protestanti e i cattolici avevano accettato la divisione in capitoli introdotta da Stephen </a:t>
            </a:r>
            <a:r>
              <a:rPr lang="it-IT" sz="2000" dirty="0" err="1"/>
              <a:t>Langton</a:t>
            </a:r>
            <a:r>
              <a:rPr lang="it-IT" sz="2000" dirty="0"/>
              <a:t> e la suddivisione in versetti </a:t>
            </a:r>
            <a:r>
              <a:rPr lang="it-IT" sz="2000" dirty="0" smtClean="0"/>
              <a:t>operata </a:t>
            </a:r>
            <a:r>
              <a:rPr lang="it-IT" sz="2000" dirty="0"/>
              <a:t>da Robert </a:t>
            </a:r>
            <a:r>
              <a:rPr lang="it-IT" sz="2000" dirty="0" err="1"/>
              <a:t>Estienne</a:t>
            </a:r>
            <a:r>
              <a:rPr lang="it-IT" sz="2000" dirty="0" smtClean="0"/>
              <a:t>.</a:t>
            </a:r>
            <a:br>
              <a:rPr lang="it-IT" sz="2000" dirty="0" smtClean="0"/>
            </a:br>
            <a:endParaRPr lang="it-IT" sz="2000" dirty="0"/>
          </a:p>
          <a:p>
            <a:pPr marL="0" indent="0">
              <a:buNone/>
            </a:pPr>
            <a:endParaRPr lang="it-IT" sz="2000" dirty="0"/>
          </a:p>
          <a:p>
            <a:pPr marL="0" indent="0">
              <a:buNone/>
            </a:pPr>
            <a:endParaRPr lang="it-IT" sz="2000" dirty="0"/>
          </a:p>
        </p:txBody>
      </p:sp>
    </p:spTree>
    <p:extLst>
      <p:ext uri="{BB962C8B-B14F-4D97-AF65-F5344CB8AC3E}">
        <p14:creationId xmlns:p14="http://schemas.microsoft.com/office/powerpoint/2010/main" val="27367517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922114"/>
          </a:xfrm>
        </p:spPr>
        <p:txBody>
          <a:bodyPr>
            <a:normAutofit/>
          </a:bodyPr>
          <a:lstStyle/>
          <a:p>
            <a:r>
              <a:rPr lang="it-IT" sz="2000" dirty="0" smtClean="0">
                <a:solidFill>
                  <a:srgbClr val="C00000"/>
                </a:solidFill>
              </a:rPr>
              <a:t>Introduzione alle Scritture ebraico-cristiane</a:t>
            </a:r>
            <a:br>
              <a:rPr lang="it-IT" sz="2000" dirty="0" smtClean="0">
                <a:solidFill>
                  <a:srgbClr val="C00000"/>
                </a:solidFill>
              </a:rPr>
            </a:br>
            <a:r>
              <a:rPr lang="it-IT" sz="2000" dirty="0" smtClean="0">
                <a:solidFill>
                  <a:srgbClr val="C00000"/>
                </a:solidFill>
              </a:rPr>
              <a:t>l’interpretazione della Sacra Scrittura</a:t>
            </a:r>
            <a:endParaRPr lang="it-IT" sz="2000" dirty="0"/>
          </a:p>
        </p:txBody>
      </p:sp>
      <p:sp>
        <p:nvSpPr>
          <p:cNvPr id="3" name="Segnaposto contenuto 2"/>
          <p:cNvSpPr>
            <a:spLocks noGrp="1"/>
          </p:cNvSpPr>
          <p:nvPr>
            <p:ph idx="1"/>
          </p:nvPr>
        </p:nvSpPr>
        <p:spPr>
          <a:xfrm>
            <a:off x="457200" y="1124744"/>
            <a:ext cx="8229600" cy="5616624"/>
          </a:xfrm>
        </p:spPr>
        <p:txBody>
          <a:bodyPr>
            <a:normAutofit lnSpcReduction="10000"/>
          </a:bodyPr>
          <a:lstStyle/>
          <a:p>
            <a:pPr marL="0" indent="0">
              <a:buNone/>
            </a:pPr>
            <a:r>
              <a:rPr lang="it-IT" sz="2000" b="1" dirty="0" smtClean="0"/>
              <a:t>Come è stata letta e interpretata la Bibbia fino al Vaticano II?</a:t>
            </a:r>
          </a:p>
          <a:p>
            <a:r>
              <a:rPr lang="it-IT" sz="2000" b="1" dirty="0" smtClean="0"/>
              <a:t>L’ermeneutica ebraica</a:t>
            </a:r>
          </a:p>
          <a:p>
            <a:pPr marL="0" indent="0">
              <a:buNone/>
            </a:pPr>
            <a:r>
              <a:rPr lang="it-IT" sz="2000" dirty="0" smtClean="0"/>
              <a:t>-la </a:t>
            </a:r>
            <a:r>
              <a:rPr lang="it-IT" sz="2000" b="1" dirty="0" smtClean="0"/>
              <a:t>LXX</a:t>
            </a:r>
            <a:r>
              <a:rPr lang="it-IT" sz="2000" dirty="0" smtClean="0"/>
              <a:t> non è una semplice traduzione. Essa offre un adattamento non solo di carattere culturale (all’interno del contesto greco) ma anche teologico.</a:t>
            </a:r>
          </a:p>
          <a:p>
            <a:pPr marL="0" indent="0">
              <a:buNone/>
            </a:pPr>
            <a:r>
              <a:rPr lang="it-IT" sz="2000" dirty="0" smtClean="0"/>
              <a:t>-i </a:t>
            </a:r>
            <a:r>
              <a:rPr lang="it-IT" sz="2000" dirty="0" err="1" smtClean="0"/>
              <a:t>T</a:t>
            </a:r>
            <a:r>
              <a:rPr lang="it-IT" sz="2000" b="1" dirty="0" err="1" smtClean="0"/>
              <a:t>argumim</a:t>
            </a:r>
            <a:r>
              <a:rPr lang="it-IT" sz="2000" dirty="0" smtClean="0"/>
              <a:t> (=traduzioni) non sono soltanto traduzioni aramaiche della Bibbia ebraica, ma vere e proprie interpretazioni per far comprendere il testo all’assemblea liturgica (sinagoga) e rendere attuale la Parola di Dio in una nuova situazione storica.</a:t>
            </a:r>
          </a:p>
          <a:p>
            <a:pPr marL="0" indent="0">
              <a:buNone/>
            </a:pPr>
            <a:r>
              <a:rPr lang="it-IT" sz="2000" dirty="0" smtClean="0"/>
              <a:t>-il </a:t>
            </a:r>
            <a:r>
              <a:rPr lang="it-IT" sz="2000" b="1" dirty="0" err="1" smtClean="0"/>
              <a:t>Midrash</a:t>
            </a:r>
            <a:r>
              <a:rPr lang="it-IT" sz="2000" dirty="0" smtClean="0"/>
              <a:t> (dal verbo </a:t>
            </a:r>
            <a:r>
              <a:rPr lang="it-IT" sz="2000" dirty="0" err="1" smtClean="0"/>
              <a:t>dāraš</a:t>
            </a:r>
            <a:r>
              <a:rPr lang="it-IT" sz="2000" dirty="0" smtClean="0"/>
              <a:t>, cercare) è il commento rabbinico della Scrittura che si sviluppa in epoca cristiana (I-II sec. d.C.). Si divide in due tecniche: la </a:t>
            </a:r>
            <a:r>
              <a:rPr lang="it-IT" sz="2000" b="1" dirty="0" err="1" smtClean="0"/>
              <a:t>halakâ</a:t>
            </a:r>
            <a:r>
              <a:rPr lang="it-IT" sz="2000" dirty="0" smtClean="0"/>
              <a:t>, per le sezioni legislative, la </a:t>
            </a:r>
            <a:r>
              <a:rPr lang="it-IT" sz="2000" b="1" dirty="0" err="1" smtClean="0"/>
              <a:t>haggadâ</a:t>
            </a:r>
            <a:r>
              <a:rPr lang="it-IT" sz="2000" dirty="0" smtClean="0"/>
              <a:t>, per le sezioni narrative [a </a:t>
            </a:r>
            <a:r>
              <a:rPr lang="it-IT" sz="2000" dirty="0" err="1" smtClean="0"/>
              <a:t>Qumran</a:t>
            </a:r>
            <a:r>
              <a:rPr lang="it-IT" sz="2000" dirty="0" smtClean="0"/>
              <a:t> la forma di interpretazione era invece il </a:t>
            </a:r>
            <a:r>
              <a:rPr lang="it-IT" sz="2000" b="1" dirty="0" err="1" smtClean="0"/>
              <a:t>pešer</a:t>
            </a:r>
            <a:r>
              <a:rPr lang="it-IT" sz="2000" dirty="0" smtClean="0"/>
              <a:t>, con funzione escatologica]. Gesù stesso, secondo i Vangeli, ha usato le due tecniche esegetiche dei rabbini: </a:t>
            </a:r>
            <a:r>
              <a:rPr lang="it-IT" sz="2000" dirty="0" err="1" smtClean="0"/>
              <a:t>halakâ</a:t>
            </a:r>
            <a:r>
              <a:rPr lang="it-IT" sz="2000" dirty="0" smtClean="0"/>
              <a:t> (Mt 19,6/</a:t>
            </a:r>
            <a:r>
              <a:rPr lang="it-IT" sz="2000" dirty="0" err="1" smtClean="0"/>
              <a:t>Gen</a:t>
            </a:r>
            <a:r>
              <a:rPr lang="it-IT" sz="2000" dirty="0" smtClean="0"/>
              <a:t> 2,24); </a:t>
            </a:r>
            <a:r>
              <a:rPr lang="it-IT" sz="2000" dirty="0" err="1" smtClean="0"/>
              <a:t>haggadâ</a:t>
            </a:r>
            <a:r>
              <a:rPr lang="it-IT" sz="2000" dirty="0" smtClean="0"/>
              <a:t> (Mt 22,23-32/Es 3,6). </a:t>
            </a:r>
            <a:r>
              <a:rPr lang="it-IT" sz="2000" b="1" dirty="0" smtClean="0"/>
              <a:t>L’esegesi midrashica dimostra che la Scrittura costituisce un’unità, che le sue parti si illuminano a vicenda e che essa è Parola attuale per chi l’ascolta.</a:t>
            </a:r>
          </a:p>
          <a:p>
            <a:pPr marL="0" indent="0">
              <a:buNone/>
            </a:pPr>
            <a:r>
              <a:rPr lang="it-IT" sz="2000" dirty="0" smtClean="0"/>
              <a:t>-nel </a:t>
            </a:r>
            <a:r>
              <a:rPr lang="it-IT" sz="2000" b="1" dirty="0" smtClean="0"/>
              <a:t>giudaismo alessandrino</a:t>
            </a:r>
            <a:r>
              <a:rPr lang="it-IT" sz="2000" dirty="0" smtClean="0"/>
              <a:t> prevale con Filone l’interpretazione allegorica, tipica di quella cultura.</a:t>
            </a:r>
          </a:p>
        </p:txBody>
      </p:sp>
    </p:spTree>
    <p:extLst>
      <p:ext uri="{BB962C8B-B14F-4D97-AF65-F5344CB8AC3E}">
        <p14:creationId xmlns:p14="http://schemas.microsoft.com/office/powerpoint/2010/main" val="8549694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850106"/>
          </a:xfrm>
        </p:spPr>
        <p:txBody>
          <a:bodyPr>
            <a:normAutofit/>
          </a:bodyPr>
          <a:lstStyle/>
          <a:p>
            <a:r>
              <a:rPr lang="it-IT" sz="2000" dirty="0" smtClean="0">
                <a:solidFill>
                  <a:srgbClr val="C00000"/>
                </a:solidFill>
              </a:rPr>
              <a:t>Introduzione alle Scritture ebraico-cristiane</a:t>
            </a:r>
            <a:br>
              <a:rPr lang="it-IT" sz="2000" dirty="0" smtClean="0">
                <a:solidFill>
                  <a:srgbClr val="C00000"/>
                </a:solidFill>
              </a:rPr>
            </a:br>
            <a:r>
              <a:rPr lang="it-IT" sz="2000" dirty="0" smtClean="0">
                <a:solidFill>
                  <a:srgbClr val="C00000"/>
                </a:solidFill>
              </a:rPr>
              <a:t>l’interpretazione della Sacra Scrittura</a:t>
            </a:r>
            <a:endParaRPr lang="it-IT" sz="2000" dirty="0"/>
          </a:p>
        </p:txBody>
      </p:sp>
      <p:sp>
        <p:nvSpPr>
          <p:cNvPr id="3" name="Segnaposto contenuto 2"/>
          <p:cNvSpPr>
            <a:spLocks noGrp="1"/>
          </p:cNvSpPr>
          <p:nvPr>
            <p:ph idx="1"/>
          </p:nvPr>
        </p:nvSpPr>
        <p:spPr>
          <a:xfrm>
            <a:off x="457200" y="1124744"/>
            <a:ext cx="8229600" cy="5001419"/>
          </a:xfrm>
        </p:spPr>
        <p:txBody>
          <a:bodyPr>
            <a:normAutofit/>
          </a:bodyPr>
          <a:lstStyle/>
          <a:p>
            <a:r>
              <a:rPr lang="it-IT" sz="2000" b="1" dirty="0" smtClean="0"/>
              <a:t>L’ermeneutica della chiesa apostolica</a:t>
            </a:r>
          </a:p>
          <a:p>
            <a:pPr marL="0" indent="0">
              <a:buNone/>
            </a:pPr>
            <a:r>
              <a:rPr lang="it-IT" sz="2000" dirty="0" smtClean="0"/>
              <a:t>-Cristo è il principio ermeneutico fondamentale: la sua risurrezione ha condotto gli apostoli e gli scrittori del NT alla piena intelligenza delle Scritture. Comprenderle, voleva dire quindi </a:t>
            </a:r>
            <a:r>
              <a:rPr lang="it-IT" sz="2000" b="1" dirty="0" smtClean="0"/>
              <a:t>leggervi il Cristo e la realtà cristiana</a:t>
            </a:r>
            <a:r>
              <a:rPr lang="it-IT" sz="2000" dirty="0" smtClean="0"/>
              <a:t> (cfr. Lc 24,44 ss.)</a:t>
            </a:r>
          </a:p>
          <a:p>
            <a:pPr marL="0" indent="0">
              <a:buNone/>
            </a:pPr>
            <a:r>
              <a:rPr lang="it-IT" sz="2000" dirty="0" smtClean="0"/>
              <a:t>-per definire i rapporti tra i due Testamenti, Paolo e 1 </a:t>
            </a:r>
            <a:r>
              <a:rPr lang="it-IT" sz="2000" dirty="0" err="1" smtClean="0"/>
              <a:t>Pt</a:t>
            </a:r>
            <a:r>
              <a:rPr lang="it-IT" sz="2000" dirty="0" smtClean="0"/>
              <a:t> usano i termini tecnici di </a:t>
            </a:r>
            <a:r>
              <a:rPr lang="it-IT" sz="2000" b="1" dirty="0" err="1" smtClean="0"/>
              <a:t>typos</a:t>
            </a:r>
            <a:r>
              <a:rPr lang="it-IT" sz="2000" dirty="0" smtClean="0"/>
              <a:t> (AT) e </a:t>
            </a:r>
            <a:r>
              <a:rPr lang="it-IT" sz="2000" b="1" dirty="0" smtClean="0"/>
              <a:t>anti-</a:t>
            </a:r>
            <a:r>
              <a:rPr lang="it-IT" sz="2000" b="1" dirty="0" err="1" smtClean="0"/>
              <a:t>typos</a:t>
            </a:r>
            <a:r>
              <a:rPr lang="it-IT" sz="2000" dirty="0" smtClean="0"/>
              <a:t> (NT): ciò che era annunciato nel Primo (i Padri parleranno di </a:t>
            </a:r>
            <a:r>
              <a:rPr lang="it-IT" sz="2000" dirty="0" err="1" smtClean="0"/>
              <a:t>skiá</a:t>
            </a:r>
            <a:r>
              <a:rPr lang="it-IT" sz="2000" dirty="0" smtClean="0"/>
              <a:t>=ombra), si compie nel Nuovo (</a:t>
            </a:r>
            <a:r>
              <a:rPr lang="it-IT" sz="2000" dirty="0" err="1" smtClean="0"/>
              <a:t>eikōn</a:t>
            </a:r>
            <a:r>
              <a:rPr lang="it-IT" sz="2000" dirty="0" smtClean="0"/>
              <a:t>=vera immagine, realtà). Si tratta della </a:t>
            </a:r>
            <a:r>
              <a:rPr lang="it-IT" sz="2000" b="1" dirty="0" smtClean="0"/>
              <a:t>lettura in chiave cristologica e cristiana dell’AT</a:t>
            </a:r>
            <a:r>
              <a:rPr lang="it-IT" sz="2000" dirty="0" smtClean="0"/>
              <a:t>.</a:t>
            </a:r>
          </a:p>
          <a:p>
            <a:r>
              <a:rPr lang="it-IT" sz="2000" b="1" dirty="0" smtClean="0"/>
              <a:t>L’ermeneutica patristica</a:t>
            </a:r>
          </a:p>
          <a:p>
            <a:pPr marL="0" indent="0">
              <a:buNone/>
            </a:pPr>
            <a:r>
              <a:rPr lang="it-IT" sz="2000" dirty="0" smtClean="0"/>
              <a:t>-per i Padri la Parola di Dio è l’anima e il pane della vita cristiana. Per questo motivo, essi parlano di «respirare» e «ruminare» la Scrittura. Dal punto di vista metodologico, però, essi si differenziano presto in due orientamenti, in due scuole, polarizzate attorno a due ambienti culturali diversi, quella di Alessandria e quella di Antiochia.</a:t>
            </a:r>
            <a:endParaRPr lang="it-IT" sz="2000" dirty="0"/>
          </a:p>
        </p:txBody>
      </p:sp>
    </p:spTree>
    <p:extLst>
      <p:ext uri="{BB962C8B-B14F-4D97-AF65-F5344CB8AC3E}">
        <p14:creationId xmlns:p14="http://schemas.microsoft.com/office/powerpoint/2010/main" val="10067390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850106"/>
          </a:xfrm>
        </p:spPr>
        <p:txBody>
          <a:bodyPr>
            <a:normAutofit/>
          </a:bodyPr>
          <a:lstStyle/>
          <a:p>
            <a:r>
              <a:rPr lang="it-IT" sz="2000" dirty="0" smtClean="0">
                <a:solidFill>
                  <a:srgbClr val="C00000"/>
                </a:solidFill>
              </a:rPr>
              <a:t>Introduzione alle Scritture ebraico-cristiane</a:t>
            </a:r>
            <a:br>
              <a:rPr lang="it-IT" sz="2000" dirty="0" smtClean="0">
                <a:solidFill>
                  <a:srgbClr val="C00000"/>
                </a:solidFill>
              </a:rPr>
            </a:br>
            <a:r>
              <a:rPr lang="it-IT" sz="2000" dirty="0" smtClean="0">
                <a:solidFill>
                  <a:srgbClr val="C00000"/>
                </a:solidFill>
              </a:rPr>
              <a:t>l’interpretazione della Sacra Scrittura</a:t>
            </a:r>
            <a:endParaRPr lang="it-IT" sz="2000" dirty="0"/>
          </a:p>
        </p:txBody>
      </p:sp>
      <p:sp>
        <p:nvSpPr>
          <p:cNvPr id="3" name="Segnaposto contenuto 2"/>
          <p:cNvSpPr>
            <a:spLocks noGrp="1"/>
          </p:cNvSpPr>
          <p:nvPr>
            <p:ph idx="1"/>
          </p:nvPr>
        </p:nvSpPr>
        <p:spPr>
          <a:xfrm>
            <a:off x="457200" y="1124744"/>
            <a:ext cx="8229600" cy="5544616"/>
          </a:xfrm>
        </p:spPr>
        <p:txBody>
          <a:bodyPr>
            <a:normAutofit lnSpcReduction="10000"/>
          </a:bodyPr>
          <a:lstStyle/>
          <a:p>
            <a:pPr marL="0" indent="0" algn="just">
              <a:buNone/>
            </a:pPr>
            <a:r>
              <a:rPr lang="it-IT" sz="2000" b="1" dirty="0" smtClean="0"/>
              <a:t>-Alessandria</a:t>
            </a:r>
          </a:p>
          <a:p>
            <a:pPr marL="0" indent="0">
              <a:buNone/>
            </a:pPr>
            <a:r>
              <a:rPr lang="it-IT" sz="2000" dirty="0" smtClean="0"/>
              <a:t>-la grande città ellenistica, posta a confine tra l’Oriente e l’Occidente, era un punto di incontro ideale tra la cultura greca e la teologia ebraica. Qui tra il III e il II sec. a.C. fu realizzata la LXX. </a:t>
            </a:r>
            <a:r>
              <a:rPr lang="it-IT" sz="2000" b="1" dirty="0" smtClean="0"/>
              <a:t>Filone</a:t>
            </a:r>
            <a:r>
              <a:rPr lang="it-IT" sz="2000" dirty="0" smtClean="0"/>
              <a:t>, un giudeo alessandrino (nato tra il 30 e il 20 a.C. e morto intorno al 45 d.C.), aveva iniziato una lettura allegorica dei libri biblici per dimostrare che le idee della filosofia greca erano state anticipate dalle Scritture ebraiche.</a:t>
            </a:r>
          </a:p>
          <a:p>
            <a:pPr marL="0" indent="0">
              <a:buNone/>
            </a:pPr>
            <a:r>
              <a:rPr lang="it-IT" sz="2000" dirty="0"/>
              <a:t>-Allegoria, da </a:t>
            </a:r>
            <a:r>
              <a:rPr lang="it-IT" sz="2000" dirty="0" err="1"/>
              <a:t>állos</a:t>
            </a:r>
            <a:r>
              <a:rPr lang="it-IT" sz="2000" dirty="0"/>
              <a:t> (altro) e </a:t>
            </a:r>
            <a:r>
              <a:rPr lang="it-IT" sz="2000" dirty="0" err="1"/>
              <a:t>agoréuo</a:t>
            </a:r>
            <a:r>
              <a:rPr lang="it-IT" sz="2000" dirty="0"/>
              <a:t> (parlo)=dire qualcosa di diverso dal senso letterale.</a:t>
            </a:r>
          </a:p>
          <a:p>
            <a:pPr marL="0" indent="0">
              <a:buNone/>
            </a:pPr>
            <a:r>
              <a:rPr lang="it-IT" sz="2000" dirty="0" smtClean="0"/>
              <a:t>-Anche </a:t>
            </a:r>
            <a:r>
              <a:rPr lang="it-IT" sz="2000" b="1" dirty="0" smtClean="0"/>
              <a:t>Origene</a:t>
            </a:r>
            <a:r>
              <a:rPr lang="it-IT" sz="2000" dirty="0" smtClean="0"/>
              <a:t> (II-III sec. d.C.), che aveva realizzato le </a:t>
            </a:r>
            <a:r>
              <a:rPr lang="it-IT" sz="2000" b="1" dirty="0" err="1" smtClean="0"/>
              <a:t>Esapla</a:t>
            </a:r>
            <a:r>
              <a:rPr lang="it-IT" sz="2000" dirty="0" smtClean="0"/>
              <a:t>=6 colonne parallele, un’opera di critica testuale in cui aveva raccolto il testo ebraico, il testo ebraico traslitterato in greco, Aquila, </a:t>
            </a:r>
            <a:r>
              <a:rPr lang="it-IT" sz="2000" dirty="0" err="1" smtClean="0"/>
              <a:t>Simmaco</a:t>
            </a:r>
            <a:r>
              <a:rPr lang="it-IT" sz="2000" dirty="0" smtClean="0"/>
              <a:t>, </a:t>
            </a:r>
            <a:r>
              <a:rPr lang="it-IT" sz="2000" dirty="0" err="1" smtClean="0"/>
              <a:t>Teodozione</a:t>
            </a:r>
            <a:r>
              <a:rPr lang="it-IT" sz="2000" dirty="0" smtClean="0"/>
              <a:t> e la LXX, utilizzerà il metodo allegorico con l’intento di risolvere le difficoltà nell’interpretazione delle Scritture; perché – affermava – il senso letterale non è sempre sufficiente per comprenderle, mentre in esse non manca mai il senso spirituale che è Cristo stesso: «Noi sappiamo che la Scrittura non è stata redatta per raccontarci le storie antiche, ma per nostra istruzione salvifica; così comprendiamo che ciò che abbiamo letto è sempre attuale».</a:t>
            </a:r>
          </a:p>
        </p:txBody>
      </p:sp>
    </p:spTree>
    <p:extLst>
      <p:ext uri="{BB962C8B-B14F-4D97-AF65-F5344CB8AC3E}">
        <p14:creationId xmlns:p14="http://schemas.microsoft.com/office/powerpoint/2010/main" val="827057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922114"/>
          </a:xfrm>
        </p:spPr>
        <p:txBody>
          <a:bodyPr>
            <a:normAutofit/>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l’interpretazione della Sacra Scrittura</a:t>
            </a:r>
            <a:endParaRPr lang="it-IT" sz="2000" dirty="0"/>
          </a:p>
        </p:txBody>
      </p:sp>
      <p:sp>
        <p:nvSpPr>
          <p:cNvPr id="3" name="Segnaposto contenuto 2"/>
          <p:cNvSpPr>
            <a:spLocks noGrp="1"/>
          </p:cNvSpPr>
          <p:nvPr>
            <p:ph idx="1"/>
          </p:nvPr>
        </p:nvSpPr>
        <p:spPr>
          <a:xfrm>
            <a:off x="457200" y="1124744"/>
            <a:ext cx="8229600" cy="5472608"/>
          </a:xfrm>
        </p:spPr>
        <p:txBody>
          <a:bodyPr>
            <a:normAutofit lnSpcReduction="10000"/>
          </a:bodyPr>
          <a:lstStyle/>
          <a:p>
            <a:pPr marL="0" indent="0">
              <a:buNone/>
            </a:pPr>
            <a:r>
              <a:rPr lang="it-IT" sz="2000" dirty="0" smtClean="0"/>
              <a:t>-la lettura allegorica della Bibbia ha avuto il </a:t>
            </a:r>
            <a:r>
              <a:rPr lang="it-IT" sz="2000" b="1" dirty="0" smtClean="0"/>
              <a:t>grande pregio</a:t>
            </a:r>
            <a:r>
              <a:rPr lang="it-IT" sz="2000" dirty="0" smtClean="0"/>
              <a:t> del cristocentrismo (cercare «il Figlio di Dio disseminato nelle Scritture») e dell’attualizzazione per la vita cristiana.</a:t>
            </a:r>
          </a:p>
          <a:p>
            <a:pPr marL="0" indent="0">
              <a:buNone/>
            </a:pPr>
            <a:r>
              <a:rPr lang="it-IT" sz="2000" dirty="0" smtClean="0"/>
              <a:t>-bisogna però sottolineare anche il </a:t>
            </a:r>
            <a:r>
              <a:rPr lang="it-IT" sz="2000" b="1" dirty="0" smtClean="0"/>
              <a:t>rischio</a:t>
            </a:r>
            <a:r>
              <a:rPr lang="it-IT" sz="2000" dirty="0" smtClean="0"/>
              <a:t> del metodo alessandrino, quello di ridurre la Bibbia a un codice di simboli cifrati (come quando si vuole ad ogni costo cercare un significato mistico ad ogni nome e numero della Bibbia) e a una serie di insegnamenti dottrinali e etici, prestando invece scarsa attenzione allo sviluppo storico della rivelazione.</a:t>
            </a:r>
          </a:p>
          <a:p>
            <a:pPr>
              <a:buFontTx/>
              <a:buChar char="-"/>
            </a:pPr>
            <a:r>
              <a:rPr lang="it-IT" sz="2000" b="1" dirty="0" smtClean="0"/>
              <a:t>Antiochia</a:t>
            </a:r>
          </a:p>
          <a:p>
            <a:pPr marL="0" indent="0">
              <a:buNone/>
            </a:pPr>
            <a:r>
              <a:rPr lang="it-IT" sz="2000" dirty="0" smtClean="0"/>
              <a:t>- nella Chiesa madre della Siria, invece, inserita in un ambiente semitico-aramaico più vicino alla mentalità della Bibbia e meno tentato di Alessandria di ellenizzare il messaggio cristiano, tra </a:t>
            </a:r>
            <a:r>
              <a:rPr lang="it-IT" sz="2000" dirty="0"/>
              <a:t>il IV e il V sec. </a:t>
            </a:r>
            <a:r>
              <a:rPr lang="it-IT" sz="2000" dirty="0" smtClean="0"/>
              <a:t>nasce una </a:t>
            </a:r>
            <a:r>
              <a:rPr lang="it-IT" sz="2000" dirty="0"/>
              <a:t>nuova scuola esegetica, </a:t>
            </a:r>
            <a:r>
              <a:rPr lang="it-IT" sz="2000" dirty="0" smtClean="0"/>
              <a:t>caratterizzata da un’attenzione scrupolosa al testo. Anche gli antiocheni vogliono cogliere il messaggio spirituale della Bibbia (allegoria), preoccupandosi però di evitare ogni forzatura allegorizzante: «Noi non vietiamo l’interpretazione più elevata, ma dobbiamo evitare che essa faccia a meno di basi storiche perché, allora, il risultato sarebbe l’allegoria» (Diodoro di Tarso [330-392]).</a:t>
            </a:r>
            <a:endParaRPr lang="it-IT" sz="2000" dirty="0"/>
          </a:p>
        </p:txBody>
      </p:sp>
    </p:spTree>
    <p:extLst>
      <p:ext uri="{BB962C8B-B14F-4D97-AF65-F5344CB8AC3E}">
        <p14:creationId xmlns:p14="http://schemas.microsoft.com/office/powerpoint/2010/main" val="102948203"/>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582</TotalTime>
  <Words>5281</Words>
  <Application>Microsoft Office PowerPoint</Application>
  <PresentationFormat>Presentazione su schermo (4:3)</PresentationFormat>
  <Paragraphs>119</Paragraphs>
  <Slides>26</Slides>
  <Notes>1</Notes>
  <HiddenSlides>0</HiddenSlides>
  <MMClips>0</MMClips>
  <ScaleCrop>false</ScaleCrop>
  <HeadingPairs>
    <vt:vector size="4" baseType="variant">
      <vt:variant>
        <vt:lpstr>Tema</vt:lpstr>
      </vt:variant>
      <vt:variant>
        <vt:i4>1</vt:i4>
      </vt:variant>
      <vt:variant>
        <vt:lpstr>Titoli diapositive</vt:lpstr>
      </vt:variant>
      <vt:variant>
        <vt:i4>26</vt:i4>
      </vt:variant>
    </vt:vector>
  </HeadingPairs>
  <TitlesOfParts>
    <vt:vector size="27" baseType="lpstr">
      <vt:lpstr>Tema di Office</vt:lpstr>
      <vt:lpstr>Introduzione alle Scritture ebraico-cristiane l’interpretazione della Sacra Scrittura</vt:lpstr>
      <vt:lpstr>Introduzione alle Scritture ebraico-cristiane l’interpretazione della Sacra Scrittura</vt:lpstr>
      <vt:lpstr>Introduzione alle Scritture ebraico-cristiane l’interpretazione della Sacra Scrittura</vt:lpstr>
      <vt:lpstr>Introduzione alle Scritture ebraico-cristiane l’interpretazione della Sacra Scrittura</vt:lpstr>
      <vt:lpstr>Introduzione alle Scritture ebraico-cristiane l’interpretazione della Sacra Scrittura</vt:lpstr>
      <vt:lpstr>Introduzione alle Scritture ebraico-cristiane l’interpretazione della Sacra Scrittura</vt:lpstr>
      <vt:lpstr>Introduzione alle Scritture ebraico-cristiane l’interpretazione della Sacra Scrittura</vt:lpstr>
      <vt:lpstr>Introduzione alle Scritture ebraico-cristiane l’interpretazione della Sacra Scrittura</vt:lpstr>
      <vt:lpstr>Introduzione alle Scritture ebraico-cristiane l’interpretazione della Sacra Scrittura</vt:lpstr>
      <vt:lpstr>Introduzione alle Scritture ebraico-cristiane l’interpretazione della Sacra Scrittura</vt:lpstr>
      <vt:lpstr>Introduzione alle Scritture ebraico-cristiane l’interpretazione della Sacra Scrittura</vt:lpstr>
      <vt:lpstr>Introduzione alle Scritture ebraico-cristiane l’interpretazione della Sacra Scrittura</vt:lpstr>
      <vt:lpstr>Introduzione alle Scritture ebraico-cristiane l’interpretazione della Sacra Scrittura</vt:lpstr>
      <vt:lpstr>Introduzione alle Scritture ebraico-cristiane l’interpretazione della Sacra Scrittura</vt:lpstr>
      <vt:lpstr>Introduzione alle Scritture ebraico-cristiane l’interpretazione della Sacra Scrittura</vt:lpstr>
      <vt:lpstr>Introduzione alle Scritture ebraico-cristiane l’interpretazione della Sacra Scrittura</vt:lpstr>
      <vt:lpstr>Introduzione alle Scritture ebraico-cristiane l’interpretazione della Sacra Scrittura</vt:lpstr>
      <vt:lpstr>Introduzione alle Scritture ebraico-cristiane l’interpretazione della Sacra Scrittura</vt:lpstr>
      <vt:lpstr>Introduzione alle Scritture ebraico-cristiane l’interpretazione della Sacra Scrittura</vt:lpstr>
      <vt:lpstr>Introduzione alle Scritture ebraico-cristiane l’interpretazione della Sacra Scrittura</vt:lpstr>
      <vt:lpstr>Introduzione alle Scritture ebraico-cristiane l’interpretazione della Sacra Scrittura</vt:lpstr>
      <vt:lpstr>Introduzione alle Scritture ebraico-cristiane l’interpretazione della Sacra Scrittura</vt:lpstr>
      <vt:lpstr>Introduzione alle Scritture ebraico-cristiane l’interpretazione della Sacra Scrittura</vt:lpstr>
      <vt:lpstr>Introduzione alle Scritture ebraico-cristiane l’interpretazione della Sacra Scrittura</vt:lpstr>
      <vt:lpstr>Introduzione alle Scritture ebraico-cristiane l’interpretazione della Sacra Scrittura</vt:lpstr>
      <vt:lpstr>Introduzione alle Scritture ebraico-cristiane l’interpretazione della Sacra Scrittura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Introduzione alle Scritture ebraico-cristiane l’interpretazione della Sacra Scrittura</dc:title>
  <dc:creator>Flavio</dc:creator>
  <cp:lastModifiedBy>Flavio</cp:lastModifiedBy>
  <cp:revision>85</cp:revision>
  <dcterms:created xsi:type="dcterms:W3CDTF">2022-01-08T08:28:38Z</dcterms:created>
  <dcterms:modified xsi:type="dcterms:W3CDTF">2022-01-13T21:42:26Z</dcterms:modified>
</cp:coreProperties>
</file>