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5" r:id="rId4"/>
    <p:sldId id="276" r:id="rId5"/>
    <p:sldId id="258" r:id="rId6"/>
    <p:sldId id="259" r:id="rId7"/>
    <p:sldId id="280" r:id="rId8"/>
    <p:sldId id="260" r:id="rId9"/>
    <p:sldId id="273" r:id="rId10"/>
    <p:sldId id="274"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7" r:id="rId24"/>
    <p:sldId id="278" r:id="rId25"/>
    <p:sldId id="279" r:id="rId26"/>
  </p:sldIdLst>
  <p:sldSz cx="9144000" cy="6858000" type="screen4x3"/>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6" y="3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CA532E3A-E548-46E4-88E4-176561E2A078}" type="datetimeFigureOut">
              <a:rPr lang="it-IT" smtClean="0"/>
              <a:t>17/11/2024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149EFC6-19AD-4288-907D-075B3BB88715}" type="slidenum">
              <a:rPr lang="it-IT" smtClean="0"/>
              <a:t>‹N›</a:t>
            </a:fld>
            <a:endParaRPr lang="it-IT"/>
          </a:p>
        </p:txBody>
      </p:sp>
    </p:spTree>
    <p:extLst>
      <p:ext uri="{BB962C8B-B14F-4D97-AF65-F5344CB8AC3E}">
        <p14:creationId xmlns:p14="http://schemas.microsoft.com/office/powerpoint/2010/main" val="502551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CA532E3A-E548-46E4-88E4-176561E2A078}" type="datetimeFigureOut">
              <a:rPr lang="it-IT" smtClean="0"/>
              <a:t>17/11/2024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149EFC6-19AD-4288-907D-075B3BB88715}" type="slidenum">
              <a:rPr lang="it-IT" smtClean="0"/>
              <a:t>‹N›</a:t>
            </a:fld>
            <a:endParaRPr lang="it-IT"/>
          </a:p>
        </p:txBody>
      </p:sp>
    </p:spTree>
    <p:extLst>
      <p:ext uri="{BB962C8B-B14F-4D97-AF65-F5344CB8AC3E}">
        <p14:creationId xmlns:p14="http://schemas.microsoft.com/office/powerpoint/2010/main" val="171501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CA532E3A-E548-46E4-88E4-176561E2A078}" type="datetimeFigureOut">
              <a:rPr lang="it-IT" smtClean="0"/>
              <a:t>17/11/2024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149EFC6-19AD-4288-907D-075B3BB88715}" type="slidenum">
              <a:rPr lang="it-IT" smtClean="0"/>
              <a:t>‹N›</a:t>
            </a:fld>
            <a:endParaRPr lang="it-IT"/>
          </a:p>
        </p:txBody>
      </p:sp>
    </p:spTree>
    <p:extLst>
      <p:ext uri="{BB962C8B-B14F-4D97-AF65-F5344CB8AC3E}">
        <p14:creationId xmlns:p14="http://schemas.microsoft.com/office/powerpoint/2010/main" val="1751681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CA532E3A-E548-46E4-88E4-176561E2A078}" type="datetimeFigureOut">
              <a:rPr lang="it-IT" smtClean="0"/>
              <a:t>17/11/2024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149EFC6-19AD-4288-907D-075B3BB88715}" type="slidenum">
              <a:rPr lang="it-IT" smtClean="0"/>
              <a:t>‹N›</a:t>
            </a:fld>
            <a:endParaRPr lang="it-IT"/>
          </a:p>
        </p:txBody>
      </p:sp>
    </p:spTree>
    <p:extLst>
      <p:ext uri="{BB962C8B-B14F-4D97-AF65-F5344CB8AC3E}">
        <p14:creationId xmlns:p14="http://schemas.microsoft.com/office/powerpoint/2010/main" val="2882620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CA532E3A-E548-46E4-88E4-176561E2A078}" type="datetimeFigureOut">
              <a:rPr lang="it-IT" smtClean="0"/>
              <a:t>17/11/2024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149EFC6-19AD-4288-907D-075B3BB88715}" type="slidenum">
              <a:rPr lang="it-IT" smtClean="0"/>
              <a:t>‹N›</a:t>
            </a:fld>
            <a:endParaRPr lang="it-IT"/>
          </a:p>
        </p:txBody>
      </p:sp>
    </p:spTree>
    <p:extLst>
      <p:ext uri="{BB962C8B-B14F-4D97-AF65-F5344CB8AC3E}">
        <p14:creationId xmlns:p14="http://schemas.microsoft.com/office/powerpoint/2010/main" val="4203343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CA532E3A-E548-46E4-88E4-176561E2A078}" type="datetimeFigureOut">
              <a:rPr lang="it-IT" smtClean="0"/>
              <a:t>17/11/2024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149EFC6-19AD-4288-907D-075B3BB88715}" type="slidenum">
              <a:rPr lang="it-IT" smtClean="0"/>
              <a:t>‹N›</a:t>
            </a:fld>
            <a:endParaRPr lang="it-IT"/>
          </a:p>
        </p:txBody>
      </p:sp>
    </p:spTree>
    <p:extLst>
      <p:ext uri="{BB962C8B-B14F-4D97-AF65-F5344CB8AC3E}">
        <p14:creationId xmlns:p14="http://schemas.microsoft.com/office/powerpoint/2010/main" val="3660493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CA532E3A-E548-46E4-88E4-176561E2A078}" type="datetimeFigureOut">
              <a:rPr lang="it-IT" smtClean="0"/>
              <a:t>17/11/2024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6149EFC6-19AD-4288-907D-075B3BB88715}" type="slidenum">
              <a:rPr lang="it-IT" smtClean="0"/>
              <a:t>‹N›</a:t>
            </a:fld>
            <a:endParaRPr lang="it-IT"/>
          </a:p>
        </p:txBody>
      </p:sp>
    </p:spTree>
    <p:extLst>
      <p:ext uri="{BB962C8B-B14F-4D97-AF65-F5344CB8AC3E}">
        <p14:creationId xmlns:p14="http://schemas.microsoft.com/office/powerpoint/2010/main" val="659770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CA532E3A-E548-46E4-88E4-176561E2A078}" type="datetimeFigureOut">
              <a:rPr lang="it-IT" smtClean="0"/>
              <a:t>17/11/2024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6149EFC6-19AD-4288-907D-075B3BB88715}" type="slidenum">
              <a:rPr lang="it-IT" smtClean="0"/>
              <a:t>‹N›</a:t>
            </a:fld>
            <a:endParaRPr lang="it-IT"/>
          </a:p>
        </p:txBody>
      </p:sp>
    </p:spTree>
    <p:extLst>
      <p:ext uri="{BB962C8B-B14F-4D97-AF65-F5344CB8AC3E}">
        <p14:creationId xmlns:p14="http://schemas.microsoft.com/office/powerpoint/2010/main" val="4124498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CA532E3A-E548-46E4-88E4-176561E2A078}" type="datetimeFigureOut">
              <a:rPr lang="it-IT" smtClean="0"/>
              <a:t>17/11/2024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6149EFC6-19AD-4288-907D-075B3BB88715}" type="slidenum">
              <a:rPr lang="it-IT" smtClean="0"/>
              <a:t>‹N›</a:t>
            </a:fld>
            <a:endParaRPr lang="it-IT"/>
          </a:p>
        </p:txBody>
      </p:sp>
    </p:spTree>
    <p:extLst>
      <p:ext uri="{BB962C8B-B14F-4D97-AF65-F5344CB8AC3E}">
        <p14:creationId xmlns:p14="http://schemas.microsoft.com/office/powerpoint/2010/main" val="3486007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CA532E3A-E548-46E4-88E4-176561E2A078}" type="datetimeFigureOut">
              <a:rPr lang="it-IT" smtClean="0"/>
              <a:t>17/11/2024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149EFC6-19AD-4288-907D-075B3BB88715}" type="slidenum">
              <a:rPr lang="it-IT" smtClean="0"/>
              <a:t>‹N›</a:t>
            </a:fld>
            <a:endParaRPr lang="it-IT"/>
          </a:p>
        </p:txBody>
      </p:sp>
    </p:spTree>
    <p:extLst>
      <p:ext uri="{BB962C8B-B14F-4D97-AF65-F5344CB8AC3E}">
        <p14:creationId xmlns:p14="http://schemas.microsoft.com/office/powerpoint/2010/main" val="621077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CA532E3A-E548-46E4-88E4-176561E2A078}" type="datetimeFigureOut">
              <a:rPr lang="it-IT" smtClean="0"/>
              <a:t>17/11/2024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149EFC6-19AD-4288-907D-075B3BB88715}" type="slidenum">
              <a:rPr lang="it-IT" smtClean="0"/>
              <a:t>‹N›</a:t>
            </a:fld>
            <a:endParaRPr lang="it-IT"/>
          </a:p>
        </p:txBody>
      </p:sp>
    </p:spTree>
    <p:extLst>
      <p:ext uri="{BB962C8B-B14F-4D97-AF65-F5344CB8AC3E}">
        <p14:creationId xmlns:p14="http://schemas.microsoft.com/office/powerpoint/2010/main" val="1719967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532E3A-E548-46E4-88E4-176561E2A078}" type="datetimeFigureOut">
              <a:rPr lang="it-IT" smtClean="0"/>
              <a:t>17/11/2024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49EFC6-19AD-4288-907D-075B3BB88715}" type="slidenum">
              <a:rPr lang="it-IT" smtClean="0"/>
              <a:t>‹N›</a:t>
            </a:fld>
            <a:endParaRPr lang="it-IT"/>
          </a:p>
        </p:txBody>
      </p:sp>
    </p:spTree>
    <p:extLst>
      <p:ext uri="{BB962C8B-B14F-4D97-AF65-F5344CB8AC3E}">
        <p14:creationId xmlns:p14="http://schemas.microsoft.com/office/powerpoint/2010/main" val="3848981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it.wikipedia.org/wiki/Apocalisse" TargetMode="Externa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57200" y="274638"/>
            <a:ext cx="8229600" cy="778098"/>
          </a:xfrm>
        </p:spPr>
        <p:txBody>
          <a:bodyPr>
            <a:noAutofit/>
          </a:bodyPr>
          <a:lstStyle/>
          <a:p>
            <a:r>
              <a:rPr lang="it-IT" sz="2000" dirty="0" smtClean="0">
                <a:solidFill>
                  <a:srgbClr val="C00000"/>
                </a:solidFill>
              </a:rPr>
              <a:t>Introduzione alle Scritture ebraico-cristiane</a:t>
            </a:r>
            <a:br>
              <a:rPr lang="it-IT" sz="2000" dirty="0" smtClean="0">
                <a:solidFill>
                  <a:srgbClr val="C00000"/>
                </a:solidFill>
              </a:rPr>
            </a:br>
            <a:r>
              <a:rPr lang="it-IT" sz="2000" dirty="0" smtClean="0">
                <a:solidFill>
                  <a:srgbClr val="C00000"/>
                </a:solidFill>
              </a:rPr>
              <a:t>La Trasmissione orale e scritta della Parola di Dio</a:t>
            </a:r>
            <a:endParaRPr lang="it-IT" sz="2000" dirty="0">
              <a:solidFill>
                <a:srgbClr val="C00000"/>
              </a:solidFill>
            </a:endParaRPr>
          </a:p>
        </p:txBody>
      </p:sp>
      <p:sp>
        <p:nvSpPr>
          <p:cNvPr id="5" name="Segnaposto contenuto 4"/>
          <p:cNvSpPr>
            <a:spLocks noGrp="1"/>
          </p:cNvSpPr>
          <p:nvPr>
            <p:ph idx="1"/>
          </p:nvPr>
        </p:nvSpPr>
        <p:spPr>
          <a:xfrm>
            <a:off x="457200" y="1268760"/>
            <a:ext cx="8229600" cy="4824536"/>
          </a:xfrm>
        </p:spPr>
        <p:txBody>
          <a:bodyPr>
            <a:normAutofit fontScale="32500" lnSpcReduction="20000"/>
          </a:bodyPr>
          <a:lstStyle/>
          <a:p>
            <a:pPr marL="0" indent="0" algn="just">
              <a:buNone/>
            </a:pPr>
            <a:r>
              <a:rPr lang="it-IT" sz="4900" dirty="0" smtClean="0"/>
              <a:t>DV 7: «Dio, </a:t>
            </a:r>
            <a:r>
              <a:rPr lang="it-IT" sz="4900" b="1" dirty="0" smtClean="0"/>
              <a:t>con somma benignità</a:t>
            </a:r>
            <a:r>
              <a:rPr lang="it-IT" sz="4900" dirty="0" smtClean="0"/>
              <a:t>, dispose che quanto Egli aveva </a:t>
            </a:r>
            <a:r>
              <a:rPr lang="it-IT" sz="4900" b="1" dirty="0" smtClean="0"/>
              <a:t>rivelato</a:t>
            </a:r>
            <a:r>
              <a:rPr lang="it-IT" sz="4900" dirty="0" smtClean="0"/>
              <a:t> per la salvezza di tutte le genti, rimanesse per sempre </a:t>
            </a:r>
            <a:r>
              <a:rPr lang="it-IT" sz="4900" b="1" dirty="0" smtClean="0"/>
              <a:t>integro</a:t>
            </a:r>
            <a:r>
              <a:rPr lang="it-IT" sz="4900" dirty="0" smtClean="0"/>
              <a:t> e venisse </a:t>
            </a:r>
            <a:r>
              <a:rPr lang="it-IT" sz="4900" b="1" dirty="0" smtClean="0"/>
              <a:t>trasmesso</a:t>
            </a:r>
            <a:r>
              <a:rPr lang="it-IT" sz="4900" dirty="0" smtClean="0"/>
              <a:t> a tutte le generazioni». </a:t>
            </a:r>
          </a:p>
          <a:p>
            <a:pPr marL="0" indent="0" algn="just">
              <a:buNone/>
            </a:pPr>
            <a:endParaRPr lang="it-IT" sz="1700" dirty="0"/>
          </a:p>
          <a:p>
            <a:pPr marL="0" indent="0" algn="just">
              <a:buNone/>
            </a:pPr>
            <a:r>
              <a:rPr lang="it-IT" sz="4900" dirty="0" smtClean="0"/>
              <a:t>Il capitolo II della DV risolve un problema fondamentale: dove si conserva la rivelazione? Nella Scrittura? Nella Tradizione? O in entrambe? Il Concilio risolve la questione affermando (</a:t>
            </a:r>
            <a:r>
              <a:rPr lang="it-IT" sz="4900" dirty="0" smtClean="0"/>
              <a:t>cfr</a:t>
            </a:r>
            <a:r>
              <a:rPr lang="it-IT" sz="4900" dirty="0"/>
              <a:t>.</a:t>
            </a:r>
            <a:r>
              <a:rPr lang="it-IT" sz="4900" dirty="0" smtClean="0"/>
              <a:t> </a:t>
            </a:r>
            <a:r>
              <a:rPr lang="it-IT" sz="4900" dirty="0" err="1" smtClean="0"/>
              <a:t>cap</a:t>
            </a:r>
            <a:r>
              <a:rPr lang="it-IT" sz="4900" dirty="0" smtClean="0"/>
              <a:t> I) che è Dio l’unica fonte della rivelazione, la quale poi viene trasmessa attraverso due canali: la tradizione e la Scrittura.</a:t>
            </a:r>
          </a:p>
          <a:p>
            <a:pPr marL="0" indent="0" algn="just">
              <a:buNone/>
            </a:pPr>
            <a:endParaRPr lang="it-IT" sz="1700" dirty="0" smtClean="0"/>
          </a:p>
          <a:p>
            <a:pPr marL="0" indent="0" algn="just">
              <a:buNone/>
            </a:pPr>
            <a:r>
              <a:rPr lang="it-IT" sz="5000" dirty="0" smtClean="0"/>
              <a:t>-L’homo </a:t>
            </a:r>
            <a:r>
              <a:rPr lang="it-IT" sz="5000" dirty="0" err="1" smtClean="0"/>
              <a:t>loquens</a:t>
            </a:r>
            <a:r>
              <a:rPr lang="it-IT" sz="5000" dirty="0" smtClean="0"/>
              <a:t> e </a:t>
            </a:r>
            <a:r>
              <a:rPr lang="it-IT" sz="5000" dirty="0" err="1" smtClean="0"/>
              <a:t>agens</a:t>
            </a:r>
            <a:r>
              <a:rPr lang="it-IT" sz="5000" dirty="0" smtClean="0"/>
              <a:t> è anche homo </a:t>
            </a:r>
            <a:r>
              <a:rPr lang="it-IT" sz="5000" dirty="0" err="1" smtClean="0"/>
              <a:t>tradens</a:t>
            </a:r>
            <a:r>
              <a:rPr lang="it-IT" sz="5000" dirty="0" smtClean="0"/>
              <a:t>: la parola e le opere camminano nel tempo («esistenza tramandata»; </a:t>
            </a:r>
            <a:r>
              <a:rPr lang="it-IT" sz="5000" dirty="0" err="1" smtClean="0"/>
              <a:t>Heidegger</a:t>
            </a:r>
            <a:r>
              <a:rPr lang="it-IT" sz="5000" dirty="0" smtClean="0"/>
              <a:t>) e diventano tradizione (</a:t>
            </a:r>
            <a:r>
              <a:rPr lang="it-IT" sz="5000" dirty="0" err="1" smtClean="0"/>
              <a:t>tradere</a:t>
            </a:r>
            <a:r>
              <a:rPr lang="it-IT" sz="5000" dirty="0" smtClean="0"/>
              <a:t>=trasmettere)</a:t>
            </a:r>
          </a:p>
          <a:p>
            <a:pPr marL="0" indent="0" algn="just">
              <a:buNone/>
            </a:pPr>
            <a:r>
              <a:rPr lang="it-IT" sz="5000" dirty="0" smtClean="0"/>
              <a:t>-L’ebraismo e il cristianesimo – ma anche le altre grandi religioni (islam, </a:t>
            </a:r>
            <a:r>
              <a:rPr lang="it-IT" sz="5000" dirty="0" err="1" smtClean="0"/>
              <a:t>hinduismo</a:t>
            </a:r>
            <a:r>
              <a:rPr lang="it-IT" sz="5000" dirty="0" smtClean="0"/>
              <a:t>, buddhismo) – hanno sempre percepito la trasmissione della verità religiosa in due forme complementari: orale (atto di conservazione e attualizzazione) e scritta (collegamento con l’ortodossia). Quando cioè la tradizione diventa scritta, quella orale continua come elemento interpretativo necessario. </a:t>
            </a:r>
          </a:p>
          <a:p>
            <a:pPr marL="0" indent="0" algn="just">
              <a:buNone/>
            </a:pPr>
            <a:r>
              <a:rPr lang="it-IT" sz="5000" dirty="0" smtClean="0"/>
              <a:t>-</a:t>
            </a:r>
            <a:r>
              <a:rPr lang="it-IT" sz="5000" b="1" dirty="0" smtClean="0"/>
              <a:t>Per Israele</a:t>
            </a:r>
            <a:r>
              <a:rPr lang="it-IT" sz="5000" dirty="0" smtClean="0"/>
              <a:t>, la tradizione non è solo un dato di fatto, ma un imperativo (cfr. </a:t>
            </a:r>
            <a:r>
              <a:rPr lang="it-IT" sz="5000" dirty="0" err="1" smtClean="0"/>
              <a:t>Sl</a:t>
            </a:r>
            <a:r>
              <a:rPr lang="it-IT" sz="5000" dirty="0" smtClean="0"/>
              <a:t> 78, 3-7). E la composizione letteraria dei libri del Primo Testamento è stata preceduta da una lunga storia di tradizione orale (anche di singole unità letterarie). Tale tradizione orale perdura ed è parallela alla messa in scritto, come attività interpretativa a servizio dell’attualità della rivelazione scritta. È una tradizione viva, canonica (normativa), che nasce e cresce in un ambiente specifico. Il suo contenuto è costituito dal tema dell’elezione e dell’alleanza; i suoi elementi fondamentali sono fissi (monoteismo, legge di Mosè …), tuttavia in progresso (la dottrina dei profeti). Il giudaismo ha sempre considerato legate tra loro la Torah scritta e la Torah orale: l’una non può essere pensata senza l’altra, perché entrambe contengono la medesima rivelazione divina (cfr. nota 15 p. 34 </a:t>
            </a:r>
            <a:r>
              <a:rPr lang="it-IT" sz="5000" i="1" dirty="0" smtClean="0"/>
              <a:t>Introduzione alla Sacra Scrittura alla luce della Dei </a:t>
            </a:r>
            <a:r>
              <a:rPr lang="it-IT" sz="5000" i="1" dirty="0" err="1" smtClean="0"/>
              <a:t>Verbum</a:t>
            </a:r>
            <a:r>
              <a:rPr lang="it-IT" sz="5000" dirty="0" smtClean="0"/>
              <a:t>.</a:t>
            </a:r>
            <a:endParaRPr lang="it-IT" sz="5000" i="1" dirty="0" smtClean="0"/>
          </a:p>
          <a:p>
            <a:endParaRPr lang="it-IT" dirty="0"/>
          </a:p>
        </p:txBody>
      </p:sp>
    </p:spTree>
    <p:extLst>
      <p:ext uri="{BB962C8B-B14F-4D97-AF65-F5344CB8AC3E}">
        <p14:creationId xmlns:p14="http://schemas.microsoft.com/office/powerpoint/2010/main" val="42561653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06090"/>
          </a:xfrm>
        </p:spPr>
        <p:txBody>
          <a:bodyPr>
            <a:normAutofit/>
          </a:bodyPr>
          <a:lstStyle/>
          <a:p>
            <a:r>
              <a:rPr lang="it-IT" sz="2000" dirty="0">
                <a:solidFill>
                  <a:srgbClr val="FF0000"/>
                </a:solidFill>
              </a:rPr>
              <a:t>Introduzione alle Scritture ebraico-cristiane</a:t>
            </a:r>
            <a:r>
              <a:rPr lang="it-IT" sz="2000" dirty="0">
                <a:solidFill>
                  <a:srgbClr val="0070C0"/>
                </a:solidFill>
              </a:rPr>
              <a:t/>
            </a:r>
            <a:br>
              <a:rPr lang="it-IT" sz="2000" dirty="0">
                <a:solidFill>
                  <a:srgbClr val="0070C0"/>
                </a:solidFill>
              </a:rPr>
            </a:br>
            <a:r>
              <a:rPr lang="it-IT" sz="2000" dirty="0">
                <a:solidFill>
                  <a:srgbClr val="FF0000"/>
                </a:solidFill>
              </a:rPr>
              <a:t>La Trasmissione orale e scritta della Parola di </a:t>
            </a:r>
            <a:r>
              <a:rPr lang="it-IT" sz="2000" dirty="0" smtClean="0">
                <a:solidFill>
                  <a:srgbClr val="FF0000"/>
                </a:solidFill>
              </a:rPr>
              <a:t>Dio</a:t>
            </a:r>
            <a:endParaRPr lang="it-IT" sz="2000" dirty="0">
              <a:solidFill>
                <a:srgbClr val="FF0000"/>
              </a:solidFill>
            </a:endParaRPr>
          </a:p>
        </p:txBody>
      </p:sp>
      <p:sp>
        <p:nvSpPr>
          <p:cNvPr id="3" name="Segnaposto contenuto 2"/>
          <p:cNvSpPr>
            <a:spLocks noGrp="1"/>
          </p:cNvSpPr>
          <p:nvPr>
            <p:ph idx="1"/>
          </p:nvPr>
        </p:nvSpPr>
        <p:spPr>
          <a:xfrm>
            <a:off x="457200" y="980728"/>
            <a:ext cx="8229600" cy="5877272"/>
          </a:xfrm>
        </p:spPr>
        <p:txBody>
          <a:bodyPr>
            <a:normAutofit/>
          </a:bodyPr>
          <a:lstStyle/>
          <a:p>
            <a:pPr algn="just"/>
            <a:r>
              <a:rPr lang="it-IT" sz="1600" b="1" dirty="0" smtClean="0"/>
              <a:t>I generi letterari</a:t>
            </a:r>
            <a:r>
              <a:rPr lang="it-IT" sz="1600" dirty="0" smtClean="0"/>
              <a:t> (Hermann </a:t>
            </a:r>
            <a:r>
              <a:rPr lang="it-IT" sz="1600" dirty="0" err="1" smtClean="0"/>
              <a:t>Gunkel</a:t>
            </a:r>
            <a:r>
              <a:rPr lang="it-IT" sz="1600" dirty="0" smtClean="0"/>
              <a:t> 1862-1932) o </a:t>
            </a:r>
            <a:r>
              <a:rPr lang="it-IT" sz="1600" b="1" dirty="0" smtClean="0"/>
              <a:t>forme letterarie</a:t>
            </a:r>
          </a:p>
          <a:p>
            <a:pPr marL="0" indent="0" algn="just">
              <a:buNone/>
            </a:pPr>
            <a:r>
              <a:rPr lang="it-IT" sz="1600" dirty="0" smtClean="0"/>
              <a:t>Le forme scritte di trasmissione della rivelazione si adattano al tipo di messaggio che intendono trasmettere. Si collegano, cioè, a un definito genere letterario, studiato dalla cosiddetta critica o storia delle forme (</a:t>
            </a:r>
            <a:r>
              <a:rPr lang="it-IT" sz="1600" b="1" dirty="0" err="1" smtClean="0"/>
              <a:t>formgeschichte</a:t>
            </a:r>
            <a:r>
              <a:rPr lang="it-IT" sz="1600" dirty="0" smtClean="0"/>
              <a:t>). Si tratta di «varie forme o maniere di scrivere usate comunemente tra gli uomini di una determinata epoca e regione (l’ambiente vitale=</a:t>
            </a:r>
            <a:r>
              <a:rPr lang="it-IT" sz="1600" b="1" dirty="0" err="1" smtClean="0"/>
              <a:t>sitz</a:t>
            </a:r>
            <a:r>
              <a:rPr lang="it-IT" sz="1600" b="1" dirty="0" smtClean="0"/>
              <a:t> </a:t>
            </a:r>
            <a:r>
              <a:rPr lang="it-IT" sz="1600" b="1" dirty="0" err="1" smtClean="0"/>
              <a:t>im</a:t>
            </a:r>
            <a:r>
              <a:rPr lang="it-IT" sz="1600" b="1" dirty="0" smtClean="0"/>
              <a:t> </a:t>
            </a:r>
            <a:r>
              <a:rPr lang="it-IT" sz="1600" b="1" dirty="0" err="1" smtClean="0"/>
              <a:t>leben</a:t>
            </a:r>
            <a:r>
              <a:rPr lang="it-IT" sz="1600" dirty="0" smtClean="0"/>
              <a:t>) e poste in relazione costante con determinati contenuti»</a:t>
            </a:r>
          </a:p>
          <a:p>
            <a:pPr marL="0" indent="0" algn="just">
              <a:buNone/>
            </a:pPr>
            <a:endParaRPr lang="it-IT" sz="800" dirty="0" smtClean="0"/>
          </a:p>
          <a:p>
            <a:pPr marL="0" indent="0" algn="just">
              <a:buNone/>
            </a:pPr>
            <a:r>
              <a:rPr lang="it-IT" sz="1600" dirty="0" smtClean="0"/>
              <a:t>DV </a:t>
            </a:r>
            <a:r>
              <a:rPr lang="it-IT" sz="1600" dirty="0"/>
              <a:t>12 </a:t>
            </a:r>
            <a:r>
              <a:rPr lang="it-IT" sz="1600" dirty="0" smtClean="0"/>
              <a:t>a-b: «</a:t>
            </a:r>
            <a:r>
              <a:rPr lang="it-IT" sz="1600" b="1" dirty="0" smtClean="0"/>
              <a:t>Poiché </a:t>
            </a:r>
            <a:r>
              <a:rPr lang="it-IT" sz="1600" b="1" dirty="0"/>
              <a:t>Dio nella sacra Scrittura ha parlato per mezzo di uomini alla maniera </a:t>
            </a:r>
            <a:r>
              <a:rPr lang="it-IT" sz="1600" b="1" dirty="0" smtClean="0"/>
              <a:t>umana</a:t>
            </a:r>
            <a:r>
              <a:rPr lang="it-IT" sz="1600" dirty="0" smtClean="0"/>
              <a:t>, </a:t>
            </a:r>
            <a:r>
              <a:rPr lang="it-IT" sz="1600" dirty="0"/>
              <a:t>l'interprete della sacra Scrittura, per capir bene ciò che egli ha voluto comunicarci, deve ricercare con attenzione che cosa gli agiografi abbiano veramente voluto dire e a Dio è piaciuto manifestare con le </a:t>
            </a:r>
            <a:r>
              <a:rPr lang="it-IT" sz="1600" dirty="0" smtClean="0"/>
              <a:t>loro parole. Per </a:t>
            </a:r>
            <a:r>
              <a:rPr lang="it-IT" sz="1600" dirty="0"/>
              <a:t>ricavare l'intenzione degli agiografi, si deve tener conto fra l'altro anche dei </a:t>
            </a:r>
            <a:r>
              <a:rPr lang="it-IT" sz="1600" b="1" dirty="0"/>
              <a:t>generi letterari</a:t>
            </a:r>
            <a:r>
              <a:rPr lang="it-IT" sz="1600" dirty="0"/>
              <a:t>. La verità infatti viene diversamente proposta ed espressa in testi in vario modo storici, o profetici, o poetici, o anche in altri generi di espressione. È necessario </a:t>
            </a:r>
            <a:r>
              <a:rPr lang="it-IT" sz="1600" dirty="0" smtClean="0"/>
              <a:t>dunque </a:t>
            </a:r>
            <a:r>
              <a:rPr lang="it-IT" sz="1600" dirty="0"/>
              <a:t>che l'interprete ricerchi il senso che l'agiografo in determinate circostanze, secondo la condizione del suo tempo e della sua cultura, </a:t>
            </a:r>
            <a:r>
              <a:rPr lang="it-IT" sz="1600" b="1" dirty="0"/>
              <a:t>per mezzo dei generi letterari allora in uso</a:t>
            </a:r>
            <a:r>
              <a:rPr lang="it-IT" sz="1600" dirty="0"/>
              <a:t>, intendeva esprimere ed ha di fatto </a:t>
            </a:r>
            <a:r>
              <a:rPr lang="it-IT" sz="1600" dirty="0" smtClean="0"/>
              <a:t>espresso. </a:t>
            </a:r>
            <a:r>
              <a:rPr lang="it-IT" sz="1600" dirty="0"/>
              <a:t>Per comprendere infatti in maniera esatta ciò che l'autore sacro volle asserire nello scrivere, si deve far debita attenzione sia agli </a:t>
            </a:r>
            <a:r>
              <a:rPr lang="it-IT" sz="1600" b="1" dirty="0"/>
              <a:t>abituali e originali</a:t>
            </a:r>
            <a:r>
              <a:rPr lang="it-IT" sz="1600" dirty="0"/>
              <a:t> modi di sentire, di esprimersi e di raccontare vigenti ai tempi dell'agiografo, sia a quelli che nei vari luoghi erano allora in uso nei rapporti </a:t>
            </a:r>
            <a:r>
              <a:rPr lang="it-IT" sz="1600" dirty="0" smtClean="0"/>
              <a:t>umani (</a:t>
            </a:r>
            <a:r>
              <a:rPr lang="it-IT" sz="1600" dirty="0" smtClean="0"/>
              <a:t>cfr. </a:t>
            </a:r>
            <a:r>
              <a:rPr lang="it-IT" sz="1600" dirty="0" smtClean="0"/>
              <a:t>Divino </a:t>
            </a:r>
            <a:r>
              <a:rPr lang="it-IT" sz="1600" dirty="0" err="1" smtClean="0"/>
              <a:t>Afflante</a:t>
            </a:r>
            <a:r>
              <a:rPr lang="it-IT" sz="1600" dirty="0" smtClean="0"/>
              <a:t> </a:t>
            </a:r>
            <a:r>
              <a:rPr lang="it-IT" sz="1600" dirty="0" err="1" smtClean="0"/>
              <a:t>Spiritu</a:t>
            </a:r>
            <a:r>
              <a:rPr lang="it-IT" sz="1600" dirty="0" smtClean="0"/>
              <a:t>; 1943</a:t>
            </a:r>
            <a:r>
              <a:rPr lang="it-IT" sz="1600" dirty="0" smtClean="0"/>
              <a:t>)»</a:t>
            </a:r>
          </a:p>
          <a:p>
            <a:pPr marL="0" indent="0" algn="just">
              <a:buNone/>
            </a:pPr>
            <a:endParaRPr lang="it-IT" sz="800" dirty="0"/>
          </a:p>
          <a:p>
            <a:pPr algn="just"/>
            <a:r>
              <a:rPr lang="it-IT" sz="1600" dirty="0" smtClean="0"/>
              <a:t>Gli ambienti vitali: famiglia, tribù, culto, monarchia, la comunità cristiana… (Mannucci, 134-146)</a:t>
            </a:r>
          </a:p>
          <a:p>
            <a:pPr algn="just"/>
            <a:r>
              <a:rPr lang="it-IT" sz="1600" dirty="0" smtClean="0"/>
              <a:t>Dalla </a:t>
            </a:r>
            <a:r>
              <a:rPr lang="it-IT" sz="1600" b="1" dirty="0" err="1" smtClean="0"/>
              <a:t>formgeschichte</a:t>
            </a:r>
            <a:r>
              <a:rPr lang="it-IT" sz="1600" b="1" dirty="0" smtClean="0"/>
              <a:t> </a:t>
            </a:r>
            <a:r>
              <a:rPr lang="it-IT" sz="1600" dirty="0" smtClean="0"/>
              <a:t>(studio dia-cronico) alla </a:t>
            </a:r>
            <a:r>
              <a:rPr lang="it-IT" sz="1600" b="1" dirty="0" err="1" smtClean="0"/>
              <a:t>redaktionsgeschichte</a:t>
            </a:r>
            <a:r>
              <a:rPr lang="it-IT" sz="1600" dirty="0" smtClean="0"/>
              <a:t> (studio sin-cronico)</a:t>
            </a:r>
            <a:endParaRPr lang="it-IT" sz="1600" dirty="0"/>
          </a:p>
        </p:txBody>
      </p:sp>
    </p:spTree>
    <p:extLst>
      <p:ext uri="{BB962C8B-B14F-4D97-AF65-F5344CB8AC3E}">
        <p14:creationId xmlns:p14="http://schemas.microsoft.com/office/powerpoint/2010/main" val="3727899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922114"/>
          </a:xfrm>
        </p:spPr>
        <p:txBody>
          <a:bodyPr>
            <a:normAutofit/>
          </a:bodyPr>
          <a:lstStyle/>
          <a:p>
            <a:r>
              <a:rPr lang="it-IT" sz="2000" dirty="0">
                <a:solidFill>
                  <a:srgbClr val="FF0000"/>
                </a:solidFill>
              </a:rPr>
              <a:t>Introduzione alle Scritture ebraico-cristiane</a:t>
            </a:r>
            <a:r>
              <a:rPr lang="it-IT" sz="2000" dirty="0">
                <a:solidFill>
                  <a:srgbClr val="0070C0"/>
                </a:solidFill>
              </a:rPr>
              <a:t/>
            </a:r>
            <a:br>
              <a:rPr lang="it-IT" sz="2000" dirty="0">
                <a:solidFill>
                  <a:srgbClr val="0070C0"/>
                </a:solidFill>
              </a:rPr>
            </a:br>
            <a:r>
              <a:rPr lang="it-IT" sz="2000" dirty="0">
                <a:solidFill>
                  <a:srgbClr val="FF0000"/>
                </a:solidFill>
              </a:rPr>
              <a:t>La Trasmissione orale e scritta della Parola di Dio </a:t>
            </a:r>
          </a:p>
        </p:txBody>
      </p:sp>
      <p:sp>
        <p:nvSpPr>
          <p:cNvPr id="3" name="Segnaposto contenuto 2"/>
          <p:cNvSpPr>
            <a:spLocks noGrp="1"/>
          </p:cNvSpPr>
          <p:nvPr>
            <p:ph idx="1"/>
          </p:nvPr>
        </p:nvSpPr>
        <p:spPr>
          <a:xfrm>
            <a:off x="457200" y="1196751"/>
            <a:ext cx="8229600" cy="4968553"/>
          </a:xfrm>
        </p:spPr>
        <p:txBody>
          <a:bodyPr>
            <a:normAutofit lnSpcReduction="10000"/>
          </a:bodyPr>
          <a:lstStyle/>
          <a:p>
            <a:pPr marL="0" indent="0" algn="ctr">
              <a:buNone/>
            </a:pPr>
            <a:r>
              <a:rPr lang="it-IT" sz="1600" dirty="0">
                <a:solidFill>
                  <a:srgbClr val="FF0000"/>
                </a:solidFill>
                <a:latin typeface="Comic Sans MS" pitchFamily="66" charset="0"/>
              </a:rPr>
              <a:t>I testimoni del </a:t>
            </a:r>
            <a:r>
              <a:rPr lang="it-IT" sz="1600" dirty="0" smtClean="0">
                <a:solidFill>
                  <a:srgbClr val="FF0000"/>
                </a:solidFill>
                <a:latin typeface="Comic Sans MS" pitchFamily="66" charset="0"/>
              </a:rPr>
              <a:t>testo</a:t>
            </a:r>
          </a:p>
          <a:p>
            <a:pPr marL="0" indent="0">
              <a:buNone/>
            </a:pPr>
            <a:r>
              <a:rPr lang="it-IT" sz="1600" u="sng" dirty="0" smtClean="0"/>
              <a:t>Su </a:t>
            </a:r>
            <a:r>
              <a:rPr lang="it-IT" sz="1600" u="sng" dirty="0"/>
              <a:t>cosa era scritta la Bibbia</a:t>
            </a:r>
            <a:r>
              <a:rPr lang="it-IT" sz="1600" u="sng" dirty="0" smtClean="0"/>
              <a:t>?</a:t>
            </a:r>
          </a:p>
          <a:p>
            <a:pPr marL="0" indent="0" algn="ctr">
              <a:buNone/>
            </a:pPr>
            <a:endParaRPr lang="it-IT" sz="1400" dirty="0" smtClean="0"/>
          </a:p>
          <a:p>
            <a:pPr marL="0" indent="0" algn="ctr">
              <a:buNone/>
            </a:pPr>
            <a:r>
              <a:rPr lang="it-IT" sz="1600" dirty="0" smtClean="0"/>
              <a:t>«</a:t>
            </a:r>
            <a:r>
              <a:rPr lang="it-IT" sz="1600" i="1" dirty="0"/>
              <a:t>Riavvolse il rotolo, lo riconsegnò </a:t>
            </a:r>
            <a:r>
              <a:rPr lang="it-IT" sz="1600" i="1" dirty="0" smtClean="0"/>
              <a:t>all’inserviente e </a:t>
            </a:r>
            <a:r>
              <a:rPr lang="it-IT" sz="1600" i="1" dirty="0"/>
              <a:t>sedette</a:t>
            </a:r>
            <a:r>
              <a:rPr lang="it-IT" sz="1600" dirty="0"/>
              <a:t>» (Lc 4,20)</a:t>
            </a:r>
          </a:p>
          <a:p>
            <a:pPr marL="0" indent="0" algn="just">
              <a:spcBef>
                <a:spcPts val="0"/>
              </a:spcBef>
              <a:buNone/>
            </a:pPr>
            <a:endParaRPr lang="it-IT" sz="1400" dirty="0"/>
          </a:p>
          <a:p>
            <a:pPr marL="0" indent="0" algn="just">
              <a:spcBef>
                <a:spcPts val="0"/>
              </a:spcBef>
              <a:buNone/>
            </a:pPr>
            <a:r>
              <a:rPr lang="it-IT" sz="1800" dirty="0"/>
              <a:t>I libri della Bibbia erano scritti su fogli di </a:t>
            </a:r>
            <a:r>
              <a:rPr lang="it-IT" sz="1800" b="1" dirty="0"/>
              <a:t>papiro</a:t>
            </a:r>
            <a:r>
              <a:rPr lang="it-IT" sz="1800" dirty="0"/>
              <a:t> (i greci </a:t>
            </a:r>
            <a:r>
              <a:rPr lang="it-IT" sz="1800" dirty="0" smtClean="0"/>
              <a:t>li chiamavano «</a:t>
            </a:r>
            <a:r>
              <a:rPr lang="it-IT" sz="1800" dirty="0" err="1"/>
              <a:t>khartès</a:t>
            </a:r>
            <a:r>
              <a:rPr lang="it-IT" sz="1800" dirty="0"/>
              <a:t>», da cui è derivata la parola italiana «carta</a:t>
            </a:r>
            <a:r>
              <a:rPr lang="it-IT" sz="1800" dirty="0" smtClean="0"/>
              <a:t>»), </a:t>
            </a:r>
            <a:r>
              <a:rPr lang="it-IT" sz="1800" dirty="0"/>
              <a:t>cuciti in modo da formare strisce lunghe anche diversi metri. Lo stelo fresco della pianta di papiro era tagliato a strisce, che venivano accostate e sovrapposte. Il foglio veniva pressato, essiccato e incollato ad altri fogli per formare il rotolo (</a:t>
            </a:r>
            <a:r>
              <a:rPr lang="it-IT" sz="1800" dirty="0" err="1"/>
              <a:t>tòmos</a:t>
            </a:r>
            <a:r>
              <a:rPr lang="it-IT" sz="1800" dirty="0"/>
              <a:t>; i greci lo chiamavano anche </a:t>
            </a:r>
            <a:r>
              <a:rPr lang="it-IT" sz="1800" dirty="0" err="1" smtClean="0"/>
              <a:t>bìblos</a:t>
            </a:r>
            <a:r>
              <a:rPr lang="it-IT" sz="1800" dirty="0"/>
              <a:t>), di circa 20 fogli. Si scriveva sia sulle fibre in senso orizzontale, all’interno (recto), </a:t>
            </a:r>
            <a:r>
              <a:rPr lang="it-IT" sz="1800" dirty="0" smtClean="0"/>
              <a:t>sia </a:t>
            </a:r>
            <a:r>
              <a:rPr lang="it-IT" sz="1800" dirty="0"/>
              <a:t>su quelle in senso verticale, all’esterno (verso) dove era però più faticoso scrivere. Il rotolo veniva avvolto alle sue estremità su due bastoni (detti «capitoli») tenuti in mano da chi leggeva. Invece di sfogliare le pagine come facciamo noi, il lettore manovrava i due bastoni avvolgendo su di uno la parte di striscia lasciata libera dall’altro (da qui il termine latino </a:t>
            </a:r>
            <a:r>
              <a:rPr lang="it-IT" sz="1800" dirty="0" err="1"/>
              <a:t>volumen</a:t>
            </a:r>
            <a:r>
              <a:rPr lang="it-IT" sz="1800" dirty="0"/>
              <a:t>, ossia «ciò che viene avvolto </a:t>
            </a:r>
            <a:r>
              <a:rPr lang="it-IT" sz="1800" dirty="0" smtClean="0"/>
              <a:t>girandolo»); </a:t>
            </a:r>
            <a:r>
              <a:rPr lang="it-IT" sz="1800" dirty="0" smtClean="0"/>
              <a:t>il </a:t>
            </a:r>
            <a:r>
              <a:rPr lang="it-IT" sz="1800" dirty="0"/>
              <a:t>rotolo veniva scritto in colonne. Sul bordo ogni rotolo portava una specie di etichetta con il titolo dell'opera e il nome dell' autore. Un certo numero di rotoli poteva essere conservato in un contenitore cilindrico che i romani chiamavano «</a:t>
            </a:r>
            <a:r>
              <a:rPr lang="it-IT" sz="1800" dirty="0" err="1"/>
              <a:t>capsa</a:t>
            </a:r>
            <a:r>
              <a:rPr lang="it-IT" sz="1800" dirty="0"/>
              <a:t>»</a:t>
            </a:r>
          </a:p>
          <a:p>
            <a:pPr marL="0" indent="0">
              <a:buNone/>
            </a:pPr>
            <a:endParaRPr lang="it-IT" sz="1400" u="sng" dirty="0"/>
          </a:p>
          <a:p>
            <a:pPr marL="0" indent="0">
              <a:buNone/>
            </a:pPr>
            <a:endParaRPr lang="it-IT" sz="1400" dirty="0"/>
          </a:p>
        </p:txBody>
      </p:sp>
    </p:spTree>
    <p:extLst>
      <p:ext uri="{BB962C8B-B14F-4D97-AF65-F5344CB8AC3E}">
        <p14:creationId xmlns:p14="http://schemas.microsoft.com/office/powerpoint/2010/main" val="229910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normAutofit/>
          </a:bodyPr>
          <a:lstStyle/>
          <a:p>
            <a:pPr algn="ctr"/>
            <a:r>
              <a:rPr lang="it-IT" sz="1400" dirty="0" smtClean="0">
                <a:solidFill>
                  <a:srgbClr val="FF0000"/>
                </a:solidFill>
              </a:rPr>
              <a:t>Rotolo di papiro</a:t>
            </a:r>
            <a:endParaRPr lang="it-IT" sz="1400" dirty="0">
              <a:solidFill>
                <a:srgbClr val="FF0000"/>
              </a:solidFill>
            </a:endParaRPr>
          </a:p>
        </p:txBody>
      </p:sp>
      <p:sp>
        <p:nvSpPr>
          <p:cNvPr id="6" name="Segnaposto testo 5"/>
          <p:cNvSpPr>
            <a:spLocks noGrp="1"/>
          </p:cNvSpPr>
          <p:nvPr>
            <p:ph type="body" sz="half" idx="2"/>
          </p:nvPr>
        </p:nvSpPr>
        <p:spPr>
          <a:xfrm>
            <a:off x="1792288" y="5608314"/>
            <a:ext cx="5486400" cy="563885"/>
          </a:xfrm>
        </p:spPr>
        <p:txBody>
          <a:bodyPr/>
          <a:lstStyle/>
          <a:p>
            <a:pPr algn="ctr"/>
            <a:r>
              <a:rPr lang="it-IT" dirty="0"/>
              <a:t>«</a:t>
            </a:r>
            <a:r>
              <a:rPr lang="it-IT" i="1" dirty="0"/>
              <a:t>Riavvolse il rotolo, lo riconsegnò </a:t>
            </a:r>
            <a:r>
              <a:rPr lang="it-IT" i="1" dirty="0" smtClean="0"/>
              <a:t>all’inserviente e </a:t>
            </a:r>
            <a:r>
              <a:rPr lang="it-IT" i="1" dirty="0"/>
              <a:t>sedette</a:t>
            </a:r>
            <a:r>
              <a:rPr lang="it-IT" dirty="0"/>
              <a:t>» (Lc 4,20)</a:t>
            </a:r>
          </a:p>
          <a:p>
            <a:endParaRPr lang="it-IT" dirty="0"/>
          </a:p>
        </p:txBody>
      </p:sp>
      <p:pic>
        <p:nvPicPr>
          <p:cNvPr id="7" name="Picture 3" descr="C:\Users\Utente\Pictures\rotolo di papiro.jpg"/>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5672" r="5672"/>
          <a:stretch>
            <a:fillRect/>
          </a:stretch>
        </p:blipFill>
        <p:spPr bwMode="auto">
          <a:xfrm>
            <a:off x="179512" y="1124744"/>
            <a:ext cx="5486400" cy="314188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5" descr="C:\Users\Utente\Pictures\rotolo con caps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152" y="2924944"/>
            <a:ext cx="2808312" cy="26833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7080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a:xfrm>
            <a:off x="457200" y="274638"/>
            <a:ext cx="8229600" cy="994122"/>
          </a:xfrm>
        </p:spPr>
        <p:txBody>
          <a:bodyPr>
            <a:normAutofit/>
          </a:bodyPr>
          <a:lstStyle/>
          <a:p>
            <a:r>
              <a:rPr lang="it-IT" sz="2000" dirty="0">
                <a:solidFill>
                  <a:srgbClr val="FF0000"/>
                </a:solidFill>
              </a:rPr>
              <a:t>Introduzione alle Scritture ebraico-cristiane</a:t>
            </a:r>
            <a:br>
              <a:rPr lang="it-IT" sz="2000" dirty="0">
                <a:solidFill>
                  <a:srgbClr val="FF0000"/>
                </a:solidFill>
              </a:rPr>
            </a:br>
            <a:r>
              <a:rPr lang="it-IT" sz="2000" dirty="0">
                <a:solidFill>
                  <a:srgbClr val="FF0000"/>
                </a:solidFill>
              </a:rPr>
              <a:t>La Trasmissione orale e scritta della Parola di </a:t>
            </a:r>
            <a:r>
              <a:rPr lang="it-IT" sz="2000" dirty="0" smtClean="0">
                <a:solidFill>
                  <a:srgbClr val="FF0000"/>
                </a:solidFill>
              </a:rPr>
              <a:t>Dio</a:t>
            </a:r>
            <a:endParaRPr lang="it-IT" sz="2000" dirty="0">
              <a:solidFill>
                <a:srgbClr val="FF0000"/>
              </a:solidFill>
            </a:endParaRPr>
          </a:p>
        </p:txBody>
      </p:sp>
      <p:sp>
        <p:nvSpPr>
          <p:cNvPr id="6" name="Segnaposto contenuto 5"/>
          <p:cNvSpPr>
            <a:spLocks noGrp="1"/>
          </p:cNvSpPr>
          <p:nvPr>
            <p:ph idx="1"/>
          </p:nvPr>
        </p:nvSpPr>
        <p:spPr>
          <a:xfrm>
            <a:off x="457200" y="1196752"/>
            <a:ext cx="8229600" cy="5184576"/>
          </a:xfrm>
        </p:spPr>
        <p:txBody>
          <a:bodyPr/>
          <a:lstStyle/>
          <a:p>
            <a:pPr marL="0" indent="0" algn="just">
              <a:buNone/>
            </a:pPr>
            <a:r>
              <a:rPr lang="it-IT" sz="1400" dirty="0"/>
              <a:t>«Venendo, portami il mantello, che ho lasciato a </a:t>
            </a:r>
            <a:r>
              <a:rPr lang="it-IT" sz="1400" dirty="0" err="1"/>
              <a:t>Tròade</a:t>
            </a:r>
            <a:r>
              <a:rPr lang="it-IT" sz="1400" dirty="0"/>
              <a:t> in casa di Carpo, e i libri, soprattutto le pergamene» </a:t>
            </a:r>
            <a:endParaRPr lang="it-IT" sz="1400" dirty="0" smtClean="0"/>
          </a:p>
          <a:p>
            <a:pPr marL="0" indent="0" algn="ctr">
              <a:buNone/>
            </a:pPr>
            <a:r>
              <a:rPr lang="it-IT" sz="1400" dirty="0" smtClean="0"/>
              <a:t>(</a:t>
            </a:r>
            <a:r>
              <a:rPr lang="it-IT" sz="1400" dirty="0"/>
              <a:t>2 Tim 4,11).</a:t>
            </a:r>
          </a:p>
          <a:p>
            <a:pPr marL="0" indent="0" algn="just">
              <a:buNone/>
            </a:pPr>
            <a:r>
              <a:rPr lang="it-IT" sz="1400" dirty="0"/>
              <a:t>Sebbene economico, il papiro era fragile e deperibile. Per garantire la conservazione degli scritti per più anni, si fece ricorso a un materiale più resistente e durevole nel tempo: la pelle degli ovini debitamente lavorata, già usata come abito dai pastori. Dalla città in cui si sviluppò la lavorazione della pelle di pecore, capre o vitello – Pergamo, in Asia Minore – prese il nome di </a:t>
            </a:r>
            <a:r>
              <a:rPr lang="it-IT" sz="1400" b="1" dirty="0"/>
              <a:t>pergamena</a:t>
            </a:r>
            <a:r>
              <a:rPr lang="it-IT" sz="1400" dirty="0"/>
              <a:t>. Anche la Bibbia venne trascritta su questo nuovo materiale, prima sotto forma di rotolo (nelle sinagoghe si trovano ancora oggi testi scritti soltanto in questa forma), poi i fogli furono tenuti insieme sotto forma di libro, indicato con il nome di </a:t>
            </a:r>
            <a:r>
              <a:rPr lang="it-IT" sz="1400" dirty="0" err="1"/>
              <a:t>codex</a:t>
            </a:r>
            <a:r>
              <a:rPr lang="it-IT" sz="1400" dirty="0"/>
              <a:t> (codice).</a:t>
            </a:r>
          </a:p>
          <a:p>
            <a:pPr marL="0" indent="0" algn="just">
              <a:buNone/>
            </a:pPr>
            <a:r>
              <a:rPr lang="it-IT" sz="1400" dirty="0"/>
              <a:t>I manoscritti biblici ebraici sono stati redatti prevalentemente su pergamena, ma anche su papiro. Quelli greci del NT su papiro (i più antichi) e su pergamena ( i più numerosi)</a:t>
            </a:r>
          </a:p>
          <a:p>
            <a:pPr marL="0" indent="0" algn="just">
              <a:buNone/>
            </a:pPr>
            <a:r>
              <a:rPr lang="it-IT" sz="1400" dirty="0"/>
              <a:t>Parti di testo biblico si trovano copiati anche sugli </a:t>
            </a:r>
            <a:r>
              <a:rPr lang="it-IT" sz="1400" b="1" dirty="0" err="1"/>
              <a:t>ostraca</a:t>
            </a:r>
            <a:r>
              <a:rPr lang="it-IT" sz="1400" dirty="0"/>
              <a:t>, cocci o amuleti di vario materiale</a:t>
            </a:r>
            <a:r>
              <a:rPr lang="it-IT" sz="1400" dirty="0" smtClean="0"/>
              <a:t>.</a:t>
            </a:r>
          </a:p>
          <a:p>
            <a:pPr marL="0" indent="0" algn="ctr">
              <a:buNone/>
            </a:pPr>
            <a:r>
              <a:rPr lang="it-IT" sz="1400" b="1" dirty="0" smtClean="0"/>
              <a:t>Codice Sinaitico (S </a:t>
            </a:r>
            <a:r>
              <a:rPr lang="it-IT" sz="1400" dirty="0" smtClean="0"/>
              <a:t>o </a:t>
            </a:r>
            <a:r>
              <a:rPr lang="it-IT" sz="1400" b="1" dirty="0" smtClean="0"/>
              <a:t>01)</a:t>
            </a:r>
          </a:p>
          <a:p>
            <a:pPr marL="0" indent="0" algn="just">
              <a:spcBef>
                <a:spcPts val="0"/>
              </a:spcBef>
              <a:buNone/>
            </a:pPr>
            <a:r>
              <a:rPr lang="it-IT" sz="1200" dirty="0" smtClean="0"/>
              <a:t>Datato IV sec., scoperto nel Monastero di Santa Caterina sul Sinai, è conservato </a:t>
            </a:r>
            <a:r>
              <a:rPr lang="it-IT" sz="1200" dirty="0"/>
              <a:t>a </a:t>
            </a:r>
            <a:r>
              <a:rPr lang="it-IT" sz="1200" dirty="0" smtClean="0"/>
              <a:t>Londra. Contiene </a:t>
            </a:r>
            <a:r>
              <a:rPr lang="it-IT" sz="1200" dirty="0"/>
              <a:t>l'intero AT (LXX), l'intero NT e altri scritti cristiani (Lettera di Barnaba, Pastore di Erma) </a:t>
            </a:r>
          </a:p>
          <a:p>
            <a:pPr marL="0" indent="0" algn="ctr">
              <a:buNone/>
            </a:pPr>
            <a:endParaRPr lang="it-IT" sz="1400" b="1" dirty="0"/>
          </a:p>
          <a:p>
            <a:pPr marL="0" indent="0" algn="just">
              <a:buNone/>
            </a:pPr>
            <a:endParaRPr lang="it-IT" sz="1400" dirty="0"/>
          </a:p>
          <a:p>
            <a:pPr marL="0" indent="0" algn="just">
              <a:buNone/>
            </a:pPr>
            <a:endParaRPr lang="it-IT" sz="1400" dirty="0">
              <a:solidFill>
                <a:srgbClr val="FF0000"/>
              </a:solidFill>
            </a:endParaRPr>
          </a:p>
          <a:p>
            <a:endParaRPr lang="it-IT" dirty="0"/>
          </a:p>
        </p:txBody>
      </p:sp>
      <p:pic>
        <p:nvPicPr>
          <p:cNvPr id="4" name="Picture 2" descr="C:\Users\Utente\Pictures\codice sinaitic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4476328"/>
            <a:ext cx="4824536" cy="18722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14575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r>
              <a:rPr lang="it-IT" sz="2000" dirty="0">
                <a:solidFill>
                  <a:srgbClr val="FF0000"/>
                </a:solidFill>
              </a:rPr>
              <a:t>Introduzione alle Scritture ebraico-cristiane</a:t>
            </a:r>
            <a:br>
              <a:rPr lang="it-IT" sz="2000" dirty="0">
                <a:solidFill>
                  <a:srgbClr val="FF0000"/>
                </a:solidFill>
              </a:rPr>
            </a:br>
            <a:r>
              <a:rPr lang="it-IT" sz="2000" dirty="0">
                <a:solidFill>
                  <a:srgbClr val="FF0000"/>
                </a:solidFill>
              </a:rPr>
              <a:t>La Trasmissione orale e scritta della Parola di </a:t>
            </a:r>
            <a:r>
              <a:rPr lang="it-IT" sz="2000" dirty="0" smtClean="0">
                <a:solidFill>
                  <a:srgbClr val="FF0000"/>
                </a:solidFill>
              </a:rPr>
              <a:t>Dio</a:t>
            </a:r>
            <a:endParaRPr lang="it-IT" sz="2000" dirty="0">
              <a:solidFill>
                <a:srgbClr val="FF0000"/>
              </a:solidFill>
            </a:endParaRPr>
          </a:p>
        </p:txBody>
      </p:sp>
      <p:sp>
        <p:nvSpPr>
          <p:cNvPr id="3" name="Segnaposto contenuto 2"/>
          <p:cNvSpPr>
            <a:spLocks noGrp="1"/>
          </p:cNvSpPr>
          <p:nvPr>
            <p:ph idx="1"/>
          </p:nvPr>
        </p:nvSpPr>
        <p:spPr>
          <a:xfrm>
            <a:off x="457200" y="1052736"/>
            <a:ext cx="8229600" cy="5073427"/>
          </a:xfrm>
        </p:spPr>
        <p:txBody>
          <a:bodyPr>
            <a:normAutofit lnSpcReduction="10000"/>
          </a:bodyPr>
          <a:lstStyle/>
          <a:p>
            <a:pPr algn="just"/>
            <a:r>
              <a:rPr lang="it-IT" sz="1600" dirty="0"/>
              <a:t>Il lavoro di scrittura era molto lungo perché doveva essere fatto a mano. Gli addetti a questo lavoro erano detti </a:t>
            </a:r>
            <a:r>
              <a:rPr lang="it-IT" sz="1600" dirty="0" smtClean="0"/>
              <a:t>«amanuensi». </a:t>
            </a:r>
            <a:r>
              <a:rPr lang="it-IT" sz="1600" dirty="0"/>
              <a:t>In epoca medievale tale lavoro avveniva nei monasteri in un locale appositamente attrezzato, detto </a:t>
            </a:r>
            <a:r>
              <a:rPr lang="it-IT" sz="1600" dirty="0" smtClean="0"/>
              <a:t>«</a:t>
            </a:r>
            <a:r>
              <a:rPr lang="it-IT" sz="1600" dirty="0" err="1" smtClean="0"/>
              <a:t>scriptorium</a:t>
            </a:r>
            <a:r>
              <a:rPr lang="it-IT" sz="1600" dirty="0" smtClean="0"/>
              <a:t>».</a:t>
            </a:r>
            <a:endParaRPr lang="it-IT" sz="1600" dirty="0" smtClean="0"/>
          </a:p>
          <a:p>
            <a:pPr algn="just"/>
            <a:r>
              <a:rPr lang="it-IT" sz="1600" dirty="0" smtClean="0"/>
              <a:t>Il </a:t>
            </a:r>
            <a:r>
              <a:rPr lang="it-IT" sz="1600" dirty="0"/>
              <a:t>costo del materiale e la sua consistenza, costrinsero ad usare la pergamena per scrivere due volte sullo stesso foglio. Il testo primitivo veniva raschiato con pietra pomice, dopo di che si procedeva alla nuova scrittura. Abbiamo così delle pergamene riscritte, chiamate </a:t>
            </a:r>
            <a:r>
              <a:rPr lang="it-IT" sz="1600" b="1" dirty="0"/>
              <a:t>palinsesti</a:t>
            </a:r>
            <a:r>
              <a:rPr lang="it-IT" sz="1600" dirty="0"/>
              <a:t> (dal greco </a:t>
            </a:r>
            <a:r>
              <a:rPr lang="it-IT" sz="1600" i="1" dirty="0" err="1"/>
              <a:t>palin</a:t>
            </a:r>
            <a:r>
              <a:rPr lang="it-IT" sz="1600" i="1" dirty="0"/>
              <a:t> </a:t>
            </a:r>
            <a:r>
              <a:rPr lang="it-IT" sz="1600" i="1" dirty="0" err="1"/>
              <a:t>psáo</a:t>
            </a:r>
            <a:r>
              <a:rPr lang="it-IT" sz="1600" dirty="0"/>
              <a:t>, cioè raschio di nuovo). Con gli odierni procedimenti scientifici è possibile risalire anche al testo cancellato</a:t>
            </a:r>
            <a:r>
              <a:rPr lang="it-IT" sz="1600" dirty="0" smtClean="0"/>
              <a:t>.</a:t>
            </a:r>
          </a:p>
          <a:p>
            <a:pPr algn="just"/>
            <a:r>
              <a:rPr lang="it-IT" sz="1600" dirty="0" smtClean="0"/>
              <a:t>Gli </a:t>
            </a:r>
            <a:r>
              <a:rPr lang="it-IT" sz="1600" dirty="0"/>
              <a:t>studiosi del XIX secolo, per leggere i palinsesti, usavano mezzi chimici che erano a volte altamente distruttivi, usando tintura di bile o </a:t>
            </a:r>
            <a:r>
              <a:rPr lang="it-IT" sz="1600" dirty="0" err="1"/>
              <a:t>idrosolfuro</a:t>
            </a:r>
            <a:r>
              <a:rPr lang="it-IT" sz="1600" dirty="0"/>
              <a:t> di ammonio. I metodi moderni, che impiegano gli ultravioletti e la fotografia, sono più sottili. La sovrapposizione di fotografie esposte con differenti spettri di luce, può aumentare il contrasto dell'inchiostro sbiadito su una pergamena, che è troppo indistinto per essere letto dall'occhio con una luce normale. L'innovativa digitalizzazione delle immagini è venuta in aiuto agli studiosi nel decifrare palinsesti illeggibili</a:t>
            </a:r>
            <a:r>
              <a:rPr lang="it-IT" sz="1600" dirty="0" smtClean="0"/>
              <a:t>.</a:t>
            </a:r>
          </a:p>
          <a:p>
            <a:pPr algn="just"/>
            <a:r>
              <a:rPr lang="it-IT" sz="1600" b="1" dirty="0" smtClean="0"/>
              <a:t>Non possediamo originali dei testi biblici, ma una moltitudine di «testimoni»</a:t>
            </a:r>
            <a:r>
              <a:rPr lang="it-IT" sz="1600" dirty="0" smtClean="0"/>
              <a:t> (diretti, indiretti, sui generis), oggetto di catalogazione e studio da parte della </a:t>
            </a:r>
            <a:r>
              <a:rPr lang="it-IT" sz="1600" b="1" dirty="0" smtClean="0"/>
              <a:t>critica testuale</a:t>
            </a:r>
            <a:r>
              <a:rPr lang="it-IT" sz="1600" dirty="0" smtClean="0"/>
              <a:t>, fortemente raccomandata già dalla Divino </a:t>
            </a:r>
            <a:r>
              <a:rPr lang="it-IT" sz="1600" dirty="0" err="1" smtClean="0"/>
              <a:t>Afflante</a:t>
            </a:r>
            <a:r>
              <a:rPr lang="it-IT" sz="1600" dirty="0" smtClean="0"/>
              <a:t> </a:t>
            </a:r>
            <a:r>
              <a:rPr lang="it-IT" sz="1600" dirty="0" err="1" smtClean="0"/>
              <a:t>Spiritu</a:t>
            </a:r>
            <a:r>
              <a:rPr lang="it-IT" sz="1600" dirty="0" smtClean="0"/>
              <a:t> di Papa Pio XII (30 settembre 1943), «un’importante pietra miliare per l’esegesi cattolica» (Benedetto XVI). Per il testo, cfr. Mannucci, 164, nota 25</a:t>
            </a:r>
            <a:endParaRPr lang="it-IT" sz="1600" dirty="0"/>
          </a:p>
          <a:p>
            <a:pPr marL="0" indent="0">
              <a:buNone/>
            </a:pPr>
            <a:endParaRPr lang="it-IT" sz="1400" dirty="0"/>
          </a:p>
        </p:txBody>
      </p:sp>
    </p:spTree>
    <p:extLst>
      <p:ext uri="{BB962C8B-B14F-4D97-AF65-F5344CB8AC3E}">
        <p14:creationId xmlns:p14="http://schemas.microsoft.com/office/powerpoint/2010/main" val="1082722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1792288" y="4653136"/>
            <a:ext cx="5486400" cy="714202"/>
          </a:xfrm>
        </p:spPr>
        <p:txBody>
          <a:bodyPr>
            <a:normAutofit fontScale="90000"/>
          </a:bodyPr>
          <a:lstStyle/>
          <a:p>
            <a:pPr algn="ctr"/>
            <a:r>
              <a:rPr lang="it-IT" sz="1600" dirty="0"/>
              <a:t>Il Codice di Efrem, o </a:t>
            </a:r>
            <a:r>
              <a:rPr lang="it-IT" sz="1600" dirty="0" err="1"/>
              <a:t>Codex</a:t>
            </a:r>
            <a:r>
              <a:rPr lang="it-IT" sz="1600" dirty="0"/>
              <a:t> </a:t>
            </a:r>
            <a:r>
              <a:rPr lang="it-IT" sz="1600" dirty="0" err="1"/>
              <a:t>Ephraemi</a:t>
            </a:r>
            <a:r>
              <a:rPr lang="it-IT" sz="1600" dirty="0"/>
              <a:t> </a:t>
            </a:r>
            <a:r>
              <a:rPr lang="it-IT" sz="1600" dirty="0" err="1"/>
              <a:t>Rescriptus</a:t>
            </a:r>
            <a:r>
              <a:rPr lang="it-IT" sz="1600" dirty="0"/>
              <a:t> (Parigi, </a:t>
            </a:r>
            <a:r>
              <a:rPr lang="it-IT" sz="1600" dirty="0" err="1"/>
              <a:t>Bibliothèque</a:t>
            </a:r>
            <a:r>
              <a:rPr lang="it-IT" sz="1600" dirty="0"/>
              <a:t> </a:t>
            </a:r>
            <a:r>
              <a:rPr lang="it-IT" sz="1600" dirty="0" err="1"/>
              <a:t>Nationale</a:t>
            </a:r>
            <a:r>
              <a:rPr lang="it-IT" sz="1600" dirty="0"/>
              <a:t>; sigla C o 04) è un </a:t>
            </a:r>
            <a:r>
              <a:rPr lang="it-IT" sz="1600" dirty="0" smtClean="0"/>
              <a:t>«palinsesto», un manoscritto </a:t>
            </a:r>
            <a:r>
              <a:rPr lang="it-IT" sz="1600" dirty="0"/>
              <a:t>su pergamena del V sec. </a:t>
            </a:r>
            <a:r>
              <a:rPr lang="it-IT" sz="1600" dirty="0" smtClean="0"/>
              <a:t> scritto </a:t>
            </a:r>
            <a:r>
              <a:rPr lang="it-IT" sz="1600" dirty="0"/>
              <a:t>in greco onciale (maiuscolo).</a:t>
            </a:r>
          </a:p>
        </p:txBody>
      </p:sp>
      <p:sp>
        <p:nvSpPr>
          <p:cNvPr id="6" name="Segnaposto testo 5"/>
          <p:cNvSpPr>
            <a:spLocks noGrp="1"/>
          </p:cNvSpPr>
          <p:nvPr>
            <p:ph type="body" sz="half" idx="2"/>
          </p:nvPr>
        </p:nvSpPr>
        <p:spPr/>
        <p:txBody>
          <a:bodyPr>
            <a:normAutofit fontScale="92500"/>
          </a:bodyPr>
          <a:lstStyle/>
          <a:p>
            <a:r>
              <a:rPr lang="it-IT" dirty="0"/>
              <a:t>Trae il nome dal fatto di essere scritto su un codice pergamenaceo contenente un trattato del teologo Efrem il Siro: il testo biblico fu cancellato nel XII secolo per permettere la scrittura del testo attuale. Conteneva tutto il NT.</a:t>
            </a:r>
          </a:p>
          <a:p>
            <a:endParaRPr lang="it-IT" dirty="0"/>
          </a:p>
        </p:txBody>
      </p:sp>
      <p:pic>
        <p:nvPicPr>
          <p:cNvPr id="7" name="Picture 2" descr="C:\Users\Utente\Pictures\220px-Codex_ephremi.jpg"/>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13030" r="13030"/>
          <a:stretch>
            <a:fillRect/>
          </a:stretch>
        </p:blipFill>
        <p:spPr bwMode="auto">
          <a:xfrm>
            <a:off x="1691680" y="1340768"/>
            <a:ext cx="5486400" cy="31786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11530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a:xfrm>
            <a:off x="457200" y="274638"/>
            <a:ext cx="8229600" cy="778098"/>
          </a:xfrm>
        </p:spPr>
        <p:txBody>
          <a:bodyPr>
            <a:normAutofit/>
          </a:bodyPr>
          <a:lstStyle/>
          <a:p>
            <a:r>
              <a:rPr lang="it-IT" sz="2000" dirty="0">
                <a:solidFill>
                  <a:srgbClr val="FF0000"/>
                </a:solidFill>
              </a:rPr>
              <a:t>Introduzione alle Scritture ebraico-cristiane</a:t>
            </a:r>
            <a:br>
              <a:rPr lang="it-IT" sz="2000" dirty="0">
                <a:solidFill>
                  <a:srgbClr val="FF0000"/>
                </a:solidFill>
              </a:rPr>
            </a:br>
            <a:r>
              <a:rPr lang="it-IT" sz="2000" dirty="0">
                <a:solidFill>
                  <a:srgbClr val="FF0000"/>
                </a:solidFill>
              </a:rPr>
              <a:t>La Trasmissione orale e scritta della Parola di </a:t>
            </a:r>
            <a:r>
              <a:rPr lang="it-IT" sz="2000" dirty="0" smtClean="0">
                <a:solidFill>
                  <a:srgbClr val="FF0000"/>
                </a:solidFill>
              </a:rPr>
              <a:t>Dio</a:t>
            </a:r>
            <a:endParaRPr lang="it-IT" sz="2000" dirty="0">
              <a:solidFill>
                <a:srgbClr val="FF0000"/>
              </a:solidFill>
            </a:endParaRPr>
          </a:p>
        </p:txBody>
      </p:sp>
      <p:sp>
        <p:nvSpPr>
          <p:cNvPr id="6" name="Segnaposto contenuto 5"/>
          <p:cNvSpPr>
            <a:spLocks noGrp="1"/>
          </p:cNvSpPr>
          <p:nvPr>
            <p:ph idx="1"/>
          </p:nvPr>
        </p:nvSpPr>
        <p:spPr>
          <a:xfrm>
            <a:off x="457200" y="1196752"/>
            <a:ext cx="8229600" cy="4929411"/>
          </a:xfrm>
        </p:spPr>
        <p:txBody>
          <a:bodyPr>
            <a:normAutofit fontScale="70000" lnSpcReduction="20000"/>
          </a:bodyPr>
          <a:lstStyle/>
          <a:p>
            <a:pPr algn="just"/>
            <a:r>
              <a:rPr lang="it-IT" dirty="0"/>
              <a:t>Gli antichi manoscritti presentavano una scrittura continua, sia quelli greci in caratteri maiuscoli e molti in caratteri minuscoli, sia quelli ebraici medievali. Si potevano perciò creare problemi di suddivisione delle parole.</a:t>
            </a:r>
          </a:p>
          <a:p>
            <a:pPr algn="just"/>
            <a:r>
              <a:rPr lang="it-IT" dirty="0"/>
              <a:t>La scrittura minuscola soppiantò la maiuscola per i vantaggi pratici che offriva: era più veloce, richiedeva un quantitativo inferiore di materiale, era più economica.</a:t>
            </a:r>
          </a:p>
          <a:p>
            <a:pPr algn="just"/>
            <a:r>
              <a:rPr lang="it-IT" dirty="0"/>
              <a:t>La necessità di trovare velocemente passi o brani della Bibbia a scopo didattico o liturgico ha determinato la suddivisione del testo in sezioni. Per questo motivo, anticamente già il testo ebraico venne diviso in sezioni per il culto sinagogale. Di quello del NT, il Codice Vaticano (IV sec.) testimonia la più antica suddivisione con sezioni numerate dallo zero per ogni libro. </a:t>
            </a:r>
          </a:p>
          <a:p>
            <a:pPr algn="just"/>
            <a:r>
              <a:rPr lang="it-IT" dirty="0"/>
              <a:t>Nel 1214 Stephen </a:t>
            </a:r>
            <a:r>
              <a:rPr lang="it-IT" dirty="0" err="1"/>
              <a:t>Langton</a:t>
            </a:r>
            <a:r>
              <a:rPr lang="it-IT" dirty="0"/>
              <a:t> introdusse la suddivisione in capitoli. La prima in versetti si deve a Sante </a:t>
            </a:r>
            <a:r>
              <a:rPr lang="it-IT" dirty="0" err="1"/>
              <a:t>Pagnini</a:t>
            </a:r>
            <a:r>
              <a:rPr lang="it-IT" dirty="0"/>
              <a:t> nel 1528. L’attuale a Robert </a:t>
            </a:r>
            <a:r>
              <a:rPr lang="it-IT" dirty="0" err="1"/>
              <a:t>Estienne</a:t>
            </a:r>
            <a:r>
              <a:rPr lang="it-IT" dirty="0"/>
              <a:t> nel 1555.</a:t>
            </a:r>
          </a:p>
          <a:p>
            <a:pPr marL="0" indent="0">
              <a:buNone/>
            </a:pPr>
            <a:endParaRPr lang="it-IT" dirty="0"/>
          </a:p>
        </p:txBody>
      </p:sp>
    </p:spTree>
    <p:extLst>
      <p:ext uri="{BB962C8B-B14F-4D97-AF65-F5344CB8AC3E}">
        <p14:creationId xmlns:p14="http://schemas.microsoft.com/office/powerpoint/2010/main" val="16338912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1792288" y="4221088"/>
            <a:ext cx="5486400" cy="1146250"/>
          </a:xfrm>
        </p:spPr>
        <p:txBody>
          <a:bodyPr>
            <a:noAutofit/>
          </a:bodyPr>
          <a:lstStyle/>
          <a:p>
            <a:pPr algn="just"/>
            <a:r>
              <a:rPr lang="it-IT" sz="1400" b="0" dirty="0"/>
              <a:t>Il </a:t>
            </a:r>
            <a:r>
              <a:rPr lang="it-IT" sz="1400" i="1" dirty="0" err="1"/>
              <a:t>Codex</a:t>
            </a:r>
            <a:r>
              <a:rPr lang="it-IT" sz="1400" i="1" dirty="0"/>
              <a:t> </a:t>
            </a:r>
            <a:r>
              <a:rPr lang="it-IT" sz="1400" i="1" dirty="0" err="1"/>
              <a:t>Vaticanus</a:t>
            </a:r>
            <a:r>
              <a:rPr lang="it-IT" sz="1400" b="0" dirty="0"/>
              <a:t> </a:t>
            </a:r>
            <a:r>
              <a:rPr lang="it-IT" sz="1400" b="0" dirty="0" smtClean="0"/>
              <a:t>(</a:t>
            </a:r>
            <a:r>
              <a:rPr lang="it-IT" sz="1400" dirty="0" smtClean="0"/>
              <a:t>B</a:t>
            </a:r>
            <a:r>
              <a:rPr lang="it-IT" sz="1400" b="0" dirty="0"/>
              <a:t> o </a:t>
            </a:r>
            <a:r>
              <a:rPr lang="it-IT" sz="1400" dirty="0"/>
              <a:t>03</a:t>
            </a:r>
            <a:r>
              <a:rPr lang="it-IT" sz="1400" b="0" dirty="0"/>
              <a:t>), </a:t>
            </a:r>
            <a:r>
              <a:rPr lang="it-IT" sz="1400" b="0" dirty="0" smtClean="0"/>
              <a:t>insieme al Sinaitico, è il </a:t>
            </a:r>
            <a:r>
              <a:rPr lang="it-IT" sz="1400" b="0" dirty="0"/>
              <a:t>più antico esempio </a:t>
            </a:r>
            <a:r>
              <a:rPr lang="it-IT" sz="1400" b="0" dirty="0" smtClean="0"/>
              <a:t>di Bibbia</a:t>
            </a:r>
            <a:r>
              <a:rPr lang="it-IT" sz="1400" b="0" dirty="0"/>
              <a:t> completa dall'inizio della </a:t>
            </a:r>
            <a:r>
              <a:rPr lang="it-IT" sz="1400" b="0" dirty="0" smtClean="0"/>
              <a:t>Genesi</a:t>
            </a:r>
            <a:r>
              <a:rPr lang="it-IT" sz="1400" b="0" dirty="0"/>
              <a:t> alla fine </a:t>
            </a:r>
            <a:r>
              <a:rPr lang="it-IT" sz="1400" b="0" dirty="0" smtClean="0"/>
              <a:t>dell</a:t>
            </a:r>
            <a:r>
              <a:rPr lang="it-IT" sz="1400" b="0" dirty="0" smtClean="0">
                <a:hlinkClick r:id="rId2" tooltip="Apocalisse"/>
              </a:rPr>
              <a:t>‘</a:t>
            </a:r>
            <a:r>
              <a:rPr lang="it-IT" sz="1400" b="0" dirty="0" smtClean="0"/>
              <a:t>Apocalisse, </a:t>
            </a:r>
            <a:r>
              <a:rPr lang="it-IT" sz="1400" b="0" dirty="0"/>
              <a:t>trascritto nella prima metà del IV </a:t>
            </a:r>
            <a:r>
              <a:rPr lang="it-IT" sz="1400" b="0" dirty="0" smtClean="0"/>
              <a:t>secolo, </a:t>
            </a:r>
            <a:r>
              <a:rPr lang="it-IT" sz="1400" b="0" dirty="0"/>
              <a:t>forse attorno </a:t>
            </a:r>
            <a:r>
              <a:rPr lang="it-IT" sz="1400" b="0" dirty="0" smtClean="0"/>
              <a:t>al 325 d.C.</a:t>
            </a:r>
            <a:r>
              <a:rPr lang="it-IT" sz="1400" b="0" dirty="0"/>
              <a:t> È scritto </a:t>
            </a:r>
            <a:r>
              <a:rPr lang="it-IT" sz="1400" b="0" dirty="0" smtClean="0"/>
              <a:t>in greco, </a:t>
            </a:r>
            <a:r>
              <a:rPr lang="it-IT" sz="1400" b="0" dirty="0"/>
              <a:t>su </a:t>
            </a:r>
            <a:r>
              <a:rPr lang="it-IT" sz="1400" b="0" dirty="0" smtClean="0"/>
              <a:t>pergamena, </a:t>
            </a:r>
            <a:r>
              <a:rPr lang="it-IT" sz="1400" b="0" dirty="0"/>
              <a:t>con lettere </a:t>
            </a:r>
            <a:r>
              <a:rPr lang="it-IT" sz="1400" b="0" dirty="0" smtClean="0"/>
              <a:t>onciali</a:t>
            </a:r>
            <a:r>
              <a:rPr lang="it-IT" sz="1400" b="0" dirty="0"/>
              <a:t> (</a:t>
            </a:r>
            <a:r>
              <a:rPr lang="it-IT" sz="1400" b="0" dirty="0" smtClean="0"/>
              <a:t>maiuscole)</a:t>
            </a:r>
            <a:endParaRPr lang="it-IT" sz="1400" dirty="0"/>
          </a:p>
        </p:txBody>
      </p:sp>
      <p:sp>
        <p:nvSpPr>
          <p:cNvPr id="3" name="Segnaposto testo 2"/>
          <p:cNvSpPr>
            <a:spLocks noGrp="1"/>
          </p:cNvSpPr>
          <p:nvPr>
            <p:ph type="body" sz="half" idx="2"/>
          </p:nvPr>
        </p:nvSpPr>
        <p:spPr/>
        <p:txBody>
          <a:bodyPr/>
          <a:lstStyle/>
          <a:p>
            <a:pPr algn="just"/>
            <a:r>
              <a:rPr lang="it-IT" dirty="0"/>
              <a:t>Comprende attualmente un totale di 759 fogli (617 fogli per il </a:t>
            </a:r>
            <a:r>
              <a:rPr lang="it-IT" dirty="0" smtClean="0"/>
              <a:t>solo AT). </a:t>
            </a:r>
            <a:r>
              <a:rPr lang="it-IT" dirty="0"/>
              <a:t>Ciascun foglio misura cm. 27x27. Il testo su ciascuna pagina è organizzato in tre colonne di 40 righe ciascuna, con 16-18 lettere per rigo</a:t>
            </a:r>
          </a:p>
        </p:txBody>
      </p:sp>
      <p:pic>
        <p:nvPicPr>
          <p:cNvPr id="1027" name="Picture 3" descr="C:\Users\Flavio\Pictures\codice vaticano.jpg"/>
          <p:cNvPicPr>
            <a:picLocks noGrp="1" noChangeAspect="1" noChangeArrowheads="1"/>
          </p:cNvPicPr>
          <p:nvPr>
            <p:ph type="pic" idx="1"/>
          </p:nvPr>
        </p:nvPicPr>
        <p:blipFill>
          <a:blip r:embed="rId3">
            <a:extLst>
              <a:ext uri="{28A0092B-C50C-407E-A947-70E740481C1C}">
                <a14:useLocalDpi xmlns:a14="http://schemas.microsoft.com/office/drawing/2010/main" val="0"/>
              </a:ext>
            </a:extLst>
          </a:blip>
          <a:srcRect t="13656" b="13656"/>
          <a:stretch>
            <a:fillRect/>
          </a:stretch>
        </p:blipFill>
        <p:spPr bwMode="auto">
          <a:xfrm>
            <a:off x="1792288" y="612775"/>
            <a:ext cx="5486400" cy="34642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36459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a:xfrm>
            <a:off x="457200" y="274638"/>
            <a:ext cx="8229600" cy="850106"/>
          </a:xfrm>
        </p:spPr>
        <p:txBody>
          <a:bodyPr>
            <a:normAutofit/>
          </a:bodyPr>
          <a:lstStyle/>
          <a:p>
            <a:r>
              <a:rPr lang="it-IT" sz="2000" dirty="0">
                <a:solidFill>
                  <a:srgbClr val="FF0000"/>
                </a:solidFill>
              </a:rPr>
              <a:t>Introduzione alle Scritture ebraico-cristiane</a:t>
            </a:r>
            <a:br>
              <a:rPr lang="it-IT" sz="2000" dirty="0">
                <a:solidFill>
                  <a:srgbClr val="FF0000"/>
                </a:solidFill>
              </a:rPr>
            </a:br>
            <a:r>
              <a:rPr lang="it-IT" sz="2000" dirty="0">
                <a:solidFill>
                  <a:srgbClr val="FF0000"/>
                </a:solidFill>
              </a:rPr>
              <a:t>La Trasmissione orale e scritta della Parola di </a:t>
            </a:r>
            <a:r>
              <a:rPr lang="it-IT" sz="2000" dirty="0" smtClean="0">
                <a:solidFill>
                  <a:srgbClr val="FF0000"/>
                </a:solidFill>
              </a:rPr>
              <a:t>Dio</a:t>
            </a:r>
            <a:endParaRPr lang="it-IT" sz="2000" dirty="0">
              <a:solidFill>
                <a:srgbClr val="FF0000"/>
              </a:solidFill>
            </a:endParaRPr>
          </a:p>
        </p:txBody>
      </p:sp>
      <p:sp>
        <p:nvSpPr>
          <p:cNvPr id="6" name="Segnaposto contenuto 5"/>
          <p:cNvSpPr>
            <a:spLocks noGrp="1"/>
          </p:cNvSpPr>
          <p:nvPr>
            <p:ph idx="1"/>
          </p:nvPr>
        </p:nvSpPr>
        <p:spPr>
          <a:xfrm>
            <a:off x="457200" y="1124744"/>
            <a:ext cx="8229600" cy="5001419"/>
          </a:xfrm>
        </p:spPr>
        <p:txBody>
          <a:bodyPr>
            <a:normAutofit lnSpcReduction="10000"/>
          </a:bodyPr>
          <a:lstStyle/>
          <a:p>
            <a:pPr marL="0" indent="0">
              <a:buNone/>
            </a:pPr>
            <a:r>
              <a:rPr lang="it-IT" sz="1400" dirty="0">
                <a:solidFill>
                  <a:srgbClr val="FF0000"/>
                </a:solidFill>
                <a:latin typeface="Comic Sans MS" pitchFamily="66" charset="0"/>
              </a:rPr>
              <a:t>la critica </a:t>
            </a:r>
            <a:r>
              <a:rPr lang="it-IT" sz="1400" dirty="0" smtClean="0">
                <a:solidFill>
                  <a:srgbClr val="FF0000"/>
                </a:solidFill>
                <a:latin typeface="Comic Sans MS" pitchFamily="66" charset="0"/>
              </a:rPr>
              <a:t>testuale</a:t>
            </a:r>
          </a:p>
          <a:p>
            <a:pPr algn="just"/>
            <a:r>
              <a:rPr lang="it-IT" sz="1400" dirty="0"/>
              <a:t>La critica testuale, partendo dai manoscritti disponibili, si propone di sanare quanti più errori possibili, in modo da ricostruire un testo che corrisponda se non all’ «originale» almeno a una delle recensioni più </a:t>
            </a:r>
            <a:r>
              <a:rPr lang="it-IT" sz="1400" dirty="0" smtClean="0"/>
              <a:t>antiche. Tale scienza, a servizio della fede, segue rigide regole (cfr. </a:t>
            </a:r>
            <a:r>
              <a:rPr lang="it-IT" sz="1400" dirty="0" err="1" smtClean="0"/>
              <a:t>Mazzinghi</a:t>
            </a:r>
            <a:r>
              <a:rPr lang="it-IT" sz="1400" dirty="0" smtClean="0"/>
              <a:t>-Mannucci</a:t>
            </a:r>
            <a:r>
              <a:rPr lang="it-IT" sz="1400" dirty="0" smtClean="0"/>
              <a:t>, pag. 165).</a:t>
            </a:r>
            <a:endParaRPr lang="it-IT" sz="1400" dirty="0"/>
          </a:p>
          <a:p>
            <a:pPr algn="just"/>
            <a:r>
              <a:rPr lang="it-IT" sz="1400" dirty="0"/>
              <a:t>Gli errori nei manoscritti potevano essere di diverso tipo:</a:t>
            </a:r>
          </a:p>
          <a:p>
            <a:pPr marL="0" indent="0" algn="just">
              <a:buNone/>
            </a:pPr>
            <a:r>
              <a:rPr lang="it-IT" sz="1400" dirty="0" smtClean="0"/>
              <a:t>-</a:t>
            </a:r>
            <a:r>
              <a:rPr lang="it-IT" sz="1400" u="sng" dirty="0" smtClean="0"/>
              <a:t>accidentali</a:t>
            </a:r>
            <a:r>
              <a:rPr lang="it-IT" sz="1400" dirty="0"/>
              <a:t>: omissione di una lettera o di una parola (aplografia), ripetizione di una lettera o di una sillaba o di una parola, a volte anche di un’intera frase (dittografia), confusione di lettere o parole simili. </a:t>
            </a:r>
            <a:endParaRPr lang="it-IT" sz="1400" dirty="0" smtClean="0"/>
          </a:p>
          <a:p>
            <a:pPr marL="0" indent="0" algn="just">
              <a:buNone/>
            </a:pPr>
            <a:r>
              <a:rPr lang="it-IT" sz="1400" dirty="0" smtClean="0"/>
              <a:t>-</a:t>
            </a:r>
            <a:r>
              <a:rPr lang="it-IT" sz="1400" u="sng" dirty="0" smtClean="0"/>
              <a:t>volontari</a:t>
            </a:r>
            <a:r>
              <a:rPr lang="it-IT" sz="1400" dirty="0"/>
              <a:t>: armonizzare un testo confuso oppure correzioni dettate da preoccupazioni </a:t>
            </a:r>
            <a:r>
              <a:rPr lang="it-IT" sz="1400" dirty="0" smtClean="0"/>
              <a:t>teologiche (in fondo </a:t>
            </a:r>
            <a:r>
              <a:rPr lang="it-IT" sz="1400" dirty="0" smtClean="0"/>
              <a:t>sono </a:t>
            </a:r>
            <a:r>
              <a:rPr lang="it-IT" sz="1400" dirty="0" smtClean="0"/>
              <a:t>riportati due esempi).</a:t>
            </a:r>
            <a:endParaRPr lang="it-IT" sz="1400" dirty="0"/>
          </a:p>
          <a:p>
            <a:pPr marL="0" indent="0" algn="just">
              <a:buNone/>
            </a:pPr>
            <a:r>
              <a:rPr lang="it-IT" sz="1400" dirty="0" smtClean="0"/>
              <a:t>-</a:t>
            </a:r>
            <a:r>
              <a:rPr lang="it-IT" sz="1400" u="sng" dirty="0" smtClean="0"/>
              <a:t>involontari</a:t>
            </a:r>
            <a:r>
              <a:rPr lang="it-IT" sz="1400" dirty="0" smtClean="0"/>
              <a:t> </a:t>
            </a:r>
            <a:r>
              <a:rPr lang="it-IT" sz="1400" dirty="0"/>
              <a:t>: difetti di vista (poca illuminazione) o stanchezza, errori di udito (confusione tra parole omofone, cioè dal medesimo suono; si verificava quando uno scriba leggeva ad alta voce e altri copiavano), errori di memoria (quando il copista cercava di tenere a memoria una frase o una sequenza di lettere tra uno sguardo al </a:t>
            </a:r>
            <a:r>
              <a:rPr lang="it-IT" sz="1400" dirty="0" smtClean="0"/>
              <a:t>manoscritto </a:t>
            </a:r>
            <a:r>
              <a:rPr lang="it-IT" sz="1400" dirty="0"/>
              <a:t>che stava copiando e la messa per iscritto di ciò che aveva letto). </a:t>
            </a:r>
            <a:endParaRPr lang="it-IT" sz="1400" dirty="0" smtClean="0"/>
          </a:p>
          <a:p>
            <a:pPr marL="0" indent="0" algn="just">
              <a:buNone/>
            </a:pPr>
            <a:r>
              <a:rPr lang="it-IT" sz="1400" dirty="0" smtClean="0"/>
              <a:t>-</a:t>
            </a:r>
            <a:r>
              <a:rPr lang="it-IT" sz="1400" u="sng" dirty="0" smtClean="0"/>
              <a:t>intenzionali</a:t>
            </a:r>
            <a:r>
              <a:rPr lang="it-IT" sz="1400" dirty="0"/>
              <a:t>: aggiunta di espressioni di chiarimento o di completamento, lezioni «conflate» (quando un copista si trovava di fronte a due lezioni differenti, sceglieva di unirle nel timore di tralasciare la lezione originaria), alterazioni a scopo dottrinale (contro gli eretici che erano accusati di «manipolare» le Scritture per dare un supporto alle proprie teorie). </a:t>
            </a:r>
            <a:endParaRPr lang="it-IT" sz="1400" dirty="0" smtClean="0"/>
          </a:p>
          <a:p>
            <a:pPr marL="0" indent="0" algn="ctr">
              <a:buNone/>
            </a:pPr>
            <a:r>
              <a:rPr lang="it-IT" sz="1400" dirty="0" smtClean="0"/>
              <a:t>***</a:t>
            </a:r>
            <a:endParaRPr lang="it-IT" sz="1400" dirty="0" smtClean="0"/>
          </a:p>
          <a:p>
            <a:pPr marL="0" indent="0" algn="just">
              <a:buNone/>
            </a:pPr>
            <a:r>
              <a:rPr lang="it-IT" sz="1400" dirty="0" smtClean="0"/>
              <a:t>Mc </a:t>
            </a:r>
            <a:r>
              <a:rPr lang="it-IT" sz="1400" dirty="0"/>
              <a:t>13,32: «Quanto però a quel giorno o a quell’ora, nessuno lo sa, né gli angeli del cielo né il Figlio (</a:t>
            </a:r>
            <a:r>
              <a:rPr lang="it-IT" sz="1400" dirty="0" err="1"/>
              <a:t>oudè</a:t>
            </a:r>
            <a:r>
              <a:rPr lang="it-IT" sz="1400" dirty="0"/>
              <a:t> o </a:t>
            </a:r>
            <a:r>
              <a:rPr lang="it-IT" sz="1400" dirty="0" err="1"/>
              <a:t>uiós</a:t>
            </a:r>
            <a:r>
              <a:rPr lang="it-IT" sz="1400" dirty="0"/>
              <a:t>), eccetto il Padre» (</a:t>
            </a:r>
            <a:r>
              <a:rPr lang="it-IT" sz="1400" dirty="0" err="1"/>
              <a:t>cf</a:t>
            </a:r>
            <a:r>
              <a:rPr lang="it-IT" sz="1400" dirty="0"/>
              <a:t> Mt 24,36). Ad alcuni </a:t>
            </a:r>
            <a:r>
              <a:rPr lang="it-IT" sz="1400" dirty="0" smtClean="0"/>
              <a:t>copisti </a:t>
            </a:r>
            <a:r>
              <a:rPr lang="it-IT" sz="1400" dirty="0"/>
              <a:t>è sembrata inaccettabile la dichiarazione di ignoranza da parte di Gesù, quindi hanno tolto le parole «</a:t>
            </a:r>
            <a:r>
              <a:rPr lang="it-IT" sz="1400" dirty="0" err="1"/>
              <a:t>oudè</a:t>
            </a:r>
            <a:r>
              <a:rPr lang="it-IT" sz="1400" dirty="0"/>
              <a:t> o </a:t>
            </a:r>
            <a:r>
              <a:rPr lang="it-IT" sz="1400" dirty="0" err="1"/>
              <a:t>uiós</a:t>
            </a:r>
            <a:r>
              <a:rPr lang="it-IT" sz="1400" dirty="0"/>
              <a:t>» (né il Figlio).</a:t>
            </a:r>
          </a:p>
          <a:p>
            <a:pPr marL="0" indent="0" algn="just">
              <a:buNone/>
            </a:pPr>
            <a:r>
              <a:rPr lang="it-IT" sz="1400" dirty="0"/>
              <a:t>Lc 2,41.43: si parla dei «genitori» di </a:t>
            </a:r>
            <a:r>
              <a:rPr lang="it-IT" sz="1400" dirty="0" smtClean="0"/>
              <a:t>Gesù (oi </a:t>
            </a:r>
            <a:r>
              <a:rPr lang="it-IT" sz="1400" dirty="0" err="1" smtClean="0"/>
              <a:t>gonèis</a:t>
            </a:r>
            <a:r>
              <a:rPr lang="it-IT" sz="1400" dirty="0" smtClean="0"/>
              <a:t> </a:t>
            </a:r>
            <a:r>
              <a:rPr lang="it-IT" sz="1400" dirty="0" err="1" smtClean="0"/>
              <a:t>autoū</a:t>
            </a:r>
            <a:r>
              <a:rPr lang="it-IT" sz="1400" dirty="0" smtClean="0"/>
              <a:t>). </a:t>
            </a:r>
            <a:r>
              <a:rPr lang="it-IT" sz="1400" dirty="0"/>
              <a:t>Per salvaguardare la nascita verginale, le parole «i suoi genitori» sono state sostituite in alcuni manoscritti  dai nomi propri «Giuseppe e Maria». </a:t>
            </a:r>
          </a:p>
          <a:p>
            <a:pPr marL="0" indent="0">
              <a:buNone/>
            </a:pPr>
            <a:endParaRPr lang="it-IT" sz="1400" dirty="0"/>
          </a:p>
        </p:txBody>
      </p:sp>
    </p:spTree>
    <p:extLst>
      <p:ext uri="{BB962C8B-B14F-4D97-AF65-F5344CB8AC3E}">
        <p14:creationId xmlns:p14="http://schemas.microsoft.com/office/powerpoint/2010/main" val="10658379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normAutofit fontScale="90000"/>
          </a:bodyPr>
          <a:lstStyle/>
          <a:p>
            <a:pPr algn="ctr"/>
            <a:r>
              <a:rPr lang="it-IT" dirty="0" smtClean="0">
                <a:solidFill>
                  <a:srgbClr val="FF0000"/>
                </a:solidFill>
                <a:latin typeface="Comic Sans MS" pitchFamily="66" charset="0"/>
              </a:rPr>
              <a:t>Un esempio di ricostruzione del testo:</a:t>
            </a:r>
            <a:br>
              <a:rPr lang="it-IT" dirty="0" smtClean="0">
                <a:solidFill>
                  <a:srgbClr val="FF0000"/>
                </a:solidFill>
                <a:latin typeface="Comic Sans MS" pitchFamily="66" charset="0"/>
              </a:rPr>
            </a:br>
            <a:r>
              <a:rPr lang="it-IT" dirty="0" smtClean="0">
                <a:solidFill>
                  <a:srgbClr val="FF0000"/>
                </a:solidFill>
                <a:latin typeface="Comic Sans MS" pitchFamily="66" charset="0"/>
              </a:rPr>
              <a:t>Il </a:t>
            </a:r>
            <a:r>
              <a:rPr lang="it-IT" dirty="0">
                <a:solidFill>
                  <a:srgbClr val="FF0000"/>
                </a:solidFill>
                <a:latin typeface="Comic Sans MS" pitchFamily="66" charset="0"/>
              </a:rPr>
              <a:t>papiro </a:t>
            </a:r>
            <a:r>
              <a:rPr lang="it-IT" dirty="0" err="1">
                <a:solidFill>
                  <a:srgbClr val="FF0000"/>
                </a:solidFill>
                <a:latin typeface="Comic Sans MS" pitchFamily="66" charset="0"/>
              </a:rPr>
              <a:t>Rylands</a:t>
            </a:r>
            <a:endParaRPr lang="it-IT" dirty="0"/>
          </a:p>
        </p:txBody>
      </p:sp>
      <p:sp>
        <p:nvSpPr>
          <p:cNvPr id="6" name="Segnaposto testo 5"/>
          <p:cNvSpPr>
            <a:spLocks noGrp="1"/>
          </p:cNvSpPr>
          <p:nvPr>
            <p:ph type="body" sz="half" idx="2"/>
          </p:nvPr>
        </p:nvSpPr>
        <p:spPr/>
        <p:txBody>
          <a:bodyPr>
            <a:normAutofit fontScale="92500" lnSpcReduction="20000"/>
          </a:bodyPr>
          <a:lstStyle/>
          <a:p>
            <a:pPr algn="just"/>
            <a:r>
              <a:rPr lang="it-IT" sz="1500" dirty="0"/>
              <a:t>Il frammento misura cm 8,9x6.</a:t>
            </a:r>
          </a:p>
          <a:p>
            <a:pPr algn="just"/>
            <a:r>
              <a:rPr lang="it-IT" sz="1500" dirty="0"/>
              <a:t>È conosciuto come Papiro </a:t>
            </a:r>
            <a:r>
              <a:rPr lang="it-IT" sz="1500" dirty="0" err="1"/>
              <a:t>Rylands</a:t>
            </a:r>
            <a:r>
              <a:rPr lang="it-IT" sz="1500" dirty="0"/>
              <a:t> (dal nome della Biblioteca che lo conserva, la John </a:t>
            </a:r>
            <a:r>
              <a:rPr lang="it-IT" sz="1500" dirty="0" err="1"/>
              <a:t>Rylands</a:t>
            </a:r>
            <a:r>
              <a:rPr lang="it-IT" sz="1500" dirty="0"/>
              <a:t> Library di Manchester). È catalogato come P</a:t>
            </a:r>
            <a:r>
              <a:rPr lang="it-IT" sz="1500" baseline="30000" dirty="0"/>
              <a:t>52</a:t>
            </a:r>
            <a:r>
              <a:rPr lang="it-IT" sz="1500" dirty="0"/>
              <a:t>. </a:t>
            </a:r>
          </a:p>
          <a:p>
            <a:pPr algn="just"/>
            <a:r>
              <a:rPr lang="it-IT" sz="1500" dirty="0"/>
              <a:t>È considerato la </a:t>
            </a:r>
            <a:r>
              <a:rPr lang="it-IT" sz="1500" dirty="0" smtClean="0"/>
              <a:t>testimonianza più antica </a:t>
            </a:r>
            <a:r>
              <a:rPr lang="it-IT" sz="1500" dirty="0"/>
              <a:t>del Vangelo di Giovanni: risale al 125 d.C. Il tipo di scrittura infatti corrisponde a quello usato verso la fine del I sec. </a:t>
            </a:r>
          </a:p>
          <a:p>
            <a:pPr algn="just"/>
            <a:r>
              <a:rPr lang="it-IT" sz="1500" dirty="0"/>
              <a:t>Il Codice a cui apparteneva il frammento si trovava in Egitto. Questo particolare dimostrerebbe che a pochi anni dalla composizione del Vangelo di Giovanni il testo aveva già avuto una diffusione abbastanza estesa. </a:t>
            </a:r>
          </a:p>
          <a:p>
            <a:pPr algn="just"/>
            <a:r>
              <a:rPr lang="it-IT" sz="1500" dirty="0"/>
              <a:t>Come si è giunti all’identificazione del testo? Poiché alcune parole sono facilmente leggibili, si parte da quelle per trovare un testo che le contenga. Trovatolo, è possibile ricostruire le parole mancanti e, di conseguenza, stabilire le dimensioni del foglio originale e le sue caratteristiche.</a:t>
            </a:r>
          </a:p>
          <a:p>
            <a:endParaRPr lang="it-IT" dirty="0"/>
          </a:p>
        </p:txBody>
      </p:sp>
      <p:pic>
        <p:nvPicPr>
          <p:cNvPr id="7" name="Picture 2" descr="C:\Users\Utente\Pictures\P52.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63888" y="1340768"/>
            <a:ext cx="5111750" cy="36852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4787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r>
              <a:rPr lang="it-IT" sz="2000" dirty="0" smtClean="0">
                <a:solidFill>
                  <a:srgbClr val="C00000"/>
                </a:solidFill>
              </a:rPr>
              <a:t>Introduzione alle Scritture ebraico-cristiane</a:t>
            </a:r>
            <a:br>
              <a:rPr lang="it-IT" sz="2000" dirty="0" smtClean="0">
                <a:solidFill>
                  <a:srgbClr val="C00000"/>
                </a:solidFill>
              </a:rPr>
            </a:br>
            <a:r>
              <a:rPr lang="it-IT" sz="2000" dirty="0" smtClean="0">
                <a:solidFill>
                  <a:srgbClr val="C00000"/>
                </a:solidFill>
              </a:rPr>
              <a:t>La Trasmissione orale e scritta della Parola di Dio</a:t>
            </a:r>
            <a:endParaRPr lang="it-IT" sz="2000" dirty="0">
              <a:solidFill>
                <a:srgbClr val="C00000"/>
              </a:solidFill>
            </a:endParaRPr>
          </a:p>
        </p:txBody>
      </p:sp>
      <p:sp>
        <p:nvSpPr>
          <p:cNvPr id="3" name="Segnaposto contenuto 2"/>
          <p:cNvSpPr>
            <a:spLocks noGrp="1"/>
          </p:cNvSpPr>
          <p:nvPr>
            <p:ph idx="1"/>
          </p:nvPr>
        </p:nvSpPr>
        <p:spPr>
          <a:xfrm>
            <a:off x="457200" y="980728"/>
            <a:ext cx="8229600" cy="5145435"/>
          </a:xfrm>
        </p:spPr>
        <p:txBody>
          <a:bodyPr>
            <a:normAutofit fontScale="47500" lnSpcReduction="20000"/>
          </a:bodyPr>
          <a:lstStyle/>
          <a:p>
            <a:pPr marL="0" indent="0" algn="just">
              <a:buNone/>
            </a:pPr>
            <a:r>
              <a:rPr lang="it-IT" dirty="0" smtClean="0"/>
              <a:t>-</a:t>
            </a:r>
            <a:r>
              <a:rPr lang="it-IT" b="1" dirty="0" smtClean="0"/>
              <a:t>Gesù</a:t>
            </a:r>
            <a:r>
              <a:rPr lang="it-IT" dirty="0" smtClean="0"/>
              <a:t> dà origine a una </a:t>
            </a:r>
            <a:r>
              <a:rPr lang="it-IT" b="1" dirty="0" smtClean="0"/>
              <a:t>nuova tradizione</a:t>
            </a:r>
            <a:r>
              <a:rPr lang="it-IT" dirty="0" smtClean="0"/>
              <a:t> (tradizione </a:t>
            </a:r>
            <a:r>
              <a:rPr lang="it-IT" b="1" dirty="0" smtClean="0"/>
              <a:t>di</a:t>
            </a:r>
            <a:r>
              <a:rPr lang="it-IT" dirty="0" smtClean="0"/>
              <a:t> Gesù), perché ha la coscienza di essere il portatore definitivo della rivelazione e della salvezza, e come tale parla e agisce: da una parte l’imperativo «Io vi dico» (formazione cosciente di una tradizione), dall’altra l’invio dei discepoli e apostoli alla missione (l’ordine autoritativo di trasmetterla; carattere normativo). Perciò anche la predicazione post-pasquale (tradizione </a:t>
            </a:r>
            <a:r>
              <a:rPr lang="it-IT" b="1" dirty="0" smtClean="0"/>
              <a:t>su</a:t>
            </a:r>
            <a:r>
              <a:rPr lang="it-IT" dirty="0" smtClean="0"/>
              <a:t> Gesù) è normativa, prima di essere consegnata allo scritto. San Paolo infatti si rifà sempre alla tradizione (</a:t>
            </a:r>
            <a:r>
              <a:rPr lang="it-IT" b="1" dirty="0" err="1" smtClean="0"/>
              <a:t>parádosis</a:t>
            </a:r>
            <a:r>
              <a:rPr lang="it-IT" dirty="0" smtClean="0"/>
              <a:t>), cioè a ciò che ha ricevuto dalla prima predicazione, per affermare l’autorevolezza del suo </a:t>
            </a:r>
            <a:r>
              <a:rPr lang="it-IT" dirty="0" smtClean="0"/>
              <a:t>insegnamento (cfr. ad es. 1Cor 11, 23-26; 15, 3 ss.)</a:t>
            </a:r>
            <a:endParaRPr lang="it-IT" dirty="0" smtClean="0"/>
          </a:p>
          <a:p>
            <a:pPr marL="0" indent="0" algn="just">
              <a:buNone/>
            </a:pPr>
            <a:endParaRPr lang="it-IT" sz="1700" dirty="0" smtClean="0"/>
          </a:p>
          <a:p>
            <a:pPr marL="0" indent="0" algn="just">
              <a:buNone/>
            </a:pPr>
            <a:r>
              <a:rPr lang="it-IT" b="1" dirty="0" smtClean="0"/>
              <a:t>DV 7: il Vangelo, l’opera degli Apostoli e dei loro successori, i Vescovi</a:t>
            </a:r>
          </a:p>
          <a:p>
            <a:pPr marL="0" indent="0" algn="just">
              <a:buNone/>
            </a:pPr>
            <a:r>
              <a:rPr lang="it-IT" dirty="0" smtClean="0"/>
              <a:t>-le </a:t>
            </a:r>
            <a:r>
              <a:rPr lang="it-IT" b="1" dirty="0" smtClean="0"/>
              <a:t>tre fasi</a:t>
            </a:r>
            <a:r>
              <a:rPr lang="it-IT" dirty="0" smtClean="0"/>
              <a:t> attraverso le quali si è sviluppata la </a:t>
            </a:r>
            <a:r>
              <a:rPr lang="it-IT" dirty="0" smtClean="0"/>
              <a:t>rivelazione «completa» </a:t>
            </a:r>
            <a:r>
              <a:rPr lang="it-IT" dirty="0" smtClean="0"/>
              <a:t>(DV 7a):</a:t>
            </a:r>
          </a:p>
          <a:p>
            <a:pPr algn="just"/>
            <a:r>
              <a:rPr lang="it-IT" dirty="0" smtClean="0"/>
              <a:t>Gli apostoli hanno ricevuto direttamente da Gesù, che ne è il vertice e il compimento, la rivelazione</a:t>
            </a:r>
          </a:p>
          <a:p>
            <a:pPr algn="just"/>
            <a:r>
              <a:rPr lang="it-IT" dirty="0" smtClean="0"/>
              <a:t>Illuminati e assistiti dallo Spirito Santo  l’hanno predicata</a:t>
            </a:r>
          </a:p>
          <a:p>
            <a:pPr algn="just"/>
            <a:r>
              <a:rPr lang="it-IT" dirty="0" smtClean="0"/>
              <a:t>Essi o alcuni della loro cerchia la misero per iscritto per ispirazione dello Spirito Santo</a:t>
            </a:r>
          </a:p>
          <a:p>
            <a:pPr marL="0" indent="0" algn="just">
              <a:buNone/>
            </a:pPr>
            <a:r>
              <a:rPr lang="it-IT" dirty="0" smtClean="0"/>
              <a:t>Affinché la rivelazione, destinata a tutti gli uomini (cfr. Proemio DV: «il mondo intero»), rimanesse </a:t>
            </a:r>
            <a:r>
              <a:rPr lang="it-IT" b="1" dirty="0" smtClean="0"/>
              <a:t>integra e viva</a:t>
            </a:r>
            <a:r>
              <a:rPr lang="it-IT" dirty="0" smtClean="0"/>
              <a:t> fu consegnata alla Chiesa (DV 7b)</a:t>
            </a:r>
          </a:p>
          <a:p>
            <a:pPr marL="0" indent="0" algn="just">
              <a:buNone/>
            </a:pPr>
            <a:endParaRPr lang="it-IT" sz="1700" dirty="0" smtClean="0"/>
          </a:p>
          <a:p>
            <a:pPr marL="0" indent="0" algn="just">
              <a:buNone/>
            </a:pPr>
            <a:r>
              <a:rPr lang="it-IT" dirty="0" smtClean="0"/>
              <a:t>-Mentre nelle prime due fasi la tradizione è Parola di Dio allo stesso modo degli scritti che si andavano formando (Paolo scrive prima dei Vangeli), una volta che la rivelazione è stata messa per iscritto (conclusa cioè la fase apostolica della tradizione), solo la Scrittura è Parola di Dio mentre la tradizione ha la funzione di esplicitare e adattare quanto è stato rivelato nella fase apostolica. Per questo motivo, nelle lettere pastorali (scuola paolina), il termine </a:t>
            </a:r>
            <a:r>
              <a:rPr lang="it-IT" b="1" dirty="0" err="1" smtClean="0"/>
              <a:t>parádosis</a:t>
            </a:r>
            <a:r>
              <a:rPr lang="it-IT" dirty="0" smtClean="0"/>
              <a:t> </a:t>
            </a:r>
            <a:r>
              <a:rPr lang="it-IT" dirty="0" smtClean="0"/>
              <a:t>(tradizione) viene sostituito da </a:t>
            </a:r>
            <a:r>
              <a:rPr lang="it-IT" b="1" dirty="0" err="1" smtClean="0"/>
              <a:t>parathèke</a:t>
            </a:r>
            <a:r>
              <a:rPr lang="it-IT" dirty="0" smtClean="0"/>
              <a:t> </a:t>
            </a:r>
            <a:r>
              <a:rPr lang="it-IT" dirty="0" smtClean="0"/>
              <a:t>(deposito affidato): «O Timoteo, custodisci  ciò che ti è stato affidato (</a:t>
            </a:r>
            <a:r>
              <a:rPr lang="it-IT" dirty="0" err="1" smtClean="0"/>
              <a:t>parathèke</a:t>
            </a:r>
            <a:r>
              <a:rPr lang="it-IT" dirty="0" smtClean="0"/>
              <a:t>)» (1Tm 6,20), ossia la tradizione apostolica: «Essa non può più ricevere elementi veramente nuovi: la rivelazione è chiusa. Il suo sviluppo nella storia della chiesa è di altro ordine; non fa che esplicitare le virtualità racchiuse nel deposito apostolico» (</a:t>
            </a:r>
            <a:r>
              <a:rPr lang="it-IT" dirty="0" err="1" smtClean="0"/>
              <a:t>Grelot</a:t>
            </a:r>
            <a:r>
              <a:rPr lang="it-IT" dirty="0" smtClean="0"/>
              <a:t>).</a:t>
            </a:r>
          </a:p>
          <a:p>
            <a:pPr marL="0" indent="0" algn="just">
              <a:buNone/>
            </a:pPr>
            <a:endParaRPr lang="it-IT" dirty="0" smtClean="0"/>
          </a:p>
          <a:p>
            <a:pPr marL="0" indent="0" algn="just">
              <a:buNone/>
            </a:pPr>
            <a:endParaRPr lang="it-IT" b="1" dirty="0" smtClean="0"/>
          </a:p>
          <a:p>
            <a:endParaRPr lang="it-IT" dirty="0"/>
          </a:p>
        </p:txBody>
      </p:sp>
    </p:spTree>
    <p:extLst>
      <p:ext uri="{BB962C8B-B14F-4D97-AF65-F5344CB8AC3E}">
        <p14:creationId xmlns:p14="http://schemas.microsoft.com/office/powerpoint/2010/main" val="38259455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olo 9"/>
          <p:cNvSpPr>
            <a:spLocks noGrp="1"/>
          </p:cNvSpPr>
          <p:nvPr>
            <p:ph type="title"/>
          </p:nvPr>
        </p:nvSpPr>
        <p:spPr>
          <a:xfrm>
            <a:off x="457200" y="274638"/>
            <a:ext cx="8229600" cy="1786210"/>
          </a:xfrm>
        </p:spPr>
        <p:txBody>
          <a:bodyPr>
            <a:normAutofit fontScale="90000"/>
          </a:bodyPr>
          <a:lstStyle/>
          <a:p>
            <a:r>
              <a:rPr lang="it-IT" sz="1400" dirty="0"/>
              <a:t>«Disse dunque loro Pilato: prendete lui voi e secondo la legge di voi giudicate lui. Dissero a lui</a:t>
            </a:r>
            <a:br>
              <a:rPr lang="it-IT" sz="1400" dirty="0"/>
            </a:br>
            <a:r>
              <a:rPr lang="it-IT" sz="1400" dirty="0">
                <a:solidFill>
                  <a:srgbClr val="FF0000"/>
                </a:solidFill>
              </a:rPr>
              <a:t>i Giudei: A noi</a:t>
            </a:r>
            <a:r>
              <a:rPr lang="it-IT" sz="1400" dirty="0"/>
              <a:t> non è lecito uccidere</a:t>
            </a:r>
            <a:br>
              <a:rPr lang="it-IT" sz="1400" dirty="0"/>
            </a:br>
            <a:r>
              <a:rPr lang="it-IT" sz="1400" dirty="0">
                <a:solidFill>
                  <a:srgbClr val="FF0000"/>
                </a:solidFill>
              </a:rPr>
              <a:t>nessuno</a:t>
            </a:r>
            <a:r>
              <a:rPr lang="it-IT" sz="1400" dirty="0"/>
              <a:t>; </a:t>
            </a:r>
            <a:r>
              <a:rPr lang="it-IT" sz="1400" dirty="0">
                <a:solidFill>
                  <a:srgbClr val="FF0000"/>
                </a:solidFill>
              </a:rPr>
              <a:t>perché la parola</a:t>
            </a:r>
            <a:r>
              <a:rPr lang="it-IT" sz="1400" dirty="0"/>
              <a:t> di Gesù si adempisse, quella che </a:t>
            </a:r>
            <a:r>
              <a:rPr lang="it-IT" sz="1400" dirty="0" err="1"/>
              <a:t>dis</a:t>
            </a:r>
            <a:r>
              <a:rPr lang="it-IT" sz="1400" dirty="0"/>
              <a:t/>
            </a:r>
            <a:br>
              <a:rPr lang="it-IT" sz="1400" dirty="0"/>
            </a:br>
            <a:r>
              <a:rPr lang="it-IT" sz="1400" dirty="0">
                <a:solidFill>
                  <a:srgbClr val="FF0000"/>
                </a:solidFill>
              </a:rPr>
              <a:t>se indicando</a:t>
            </a:r>
            <a:r>
              <a:rPr lang="it-IT" sz="1400" dirty="0"/>
              <a:t> con quale morte stava per</a:t>
            </a:r>
            <a:br>
              <a:rPr lang="it-IT" sz="1400" dirty="0"/>
            </a:br>
            <a:r>
              <a:rPr lang="it-IT" sz="1400" dirty="0">
                <a:solidFill>
                  <a:srgbClr val="FF0000"/>
                </a:solidFill>
              </a:rPr>
              <a:t>essere ucciso. Rientrò</a:t>
            </a:r>
            <a:r>
              <a:rPr lang="it-IT" sz="1400" dirty="0"/>
              <a:t> dunque di nuovo nel </a:t>
            </a:r>
            <a:r>
              <a:rPr lang="it-IT" sz="1400" dirty="0" err="1"/>
              <a:t>preto</a:t>
            </a:r>
            <a:r>
              <a:rPr lang="it-IT" sz="1400" dirty="0"/>
              <a:t/>
            </a:r>
            <a:br>
              <a:rPr lang="it-IT" sz="1400" dirty="0"/>
            </a:br>
            <a:r>
              <a:rPr lang="it-IT" sz="1400" dirty="0">
                <a:solidFill>
                  <a:srgbClr val="FF0000"/>
                </a:solidFill>
              </a:rPr>
              <a:t>rio Pilato</a:t>
            </a:r>
            <a:r>
              <a:rPr lang="it-IT" sz="1400" dirty="0"/>
              <a:t> e fece chiamare Gesù</a:t>
            </a:r>
            <a:br>
              <a:rPr lang="it-IT" sz="1400" dirty="0"/>
            </a:br>
            <a:r>
              <a:rPr lang="it-IT" sz="1400" dirty="0">
                <a:solidFill>
                  <a:srgbClr val="FF0000"/>
                </a:solidFill>
              </a:rPr>
              <a:t>e disse </a:t>
            </a:r>
            <a:r>
              <a:rPr lang="it-IT" sz="1400" dirty="0"/>
              <a:t>a lui: Tu sei il re dei </a:t>
            </a:r>
            <a:r>
              <a:rPr lang="it-IT" sz="1400" dirty="0" err="1"/>
              <a:t>Giu</a:t>
            </a:r>
            <a:r>
              <a:rPr lang="it-IT" sz="1400" dirty="0"/>
              <a:t/>
            </a:r>
            <a:br>
              <a:rPr lang="it-IT" sz="1400" dirty="0"/>
            </a:br>
            <a:r>
              <a:rPr lang="it-IT" sz="1400" dirty="0">
                <a:solidFill>
                  <a:srgbClr val="FF0000"/>
                </a:solidFill>
              </a:rPr>
              <a:t>dei</a:t>
            </a:r>
            <a:r>
              <a:rPr lang="it-IT" sz="1400" dirty="0"/>
              <a:t>?»</a:t>
            </a:r>
            <a:br>
              <a:rPr lang="it-IT" sz="1400" dirty="0"/>
            </a:br>
            <a:endParaRPr lang="it-IT" sz="1400" dirty="0"/>
          </a:p>
        </p:txBody>
      </p:sp>
      <p:pic>
        <p:nvPicPr>
          <p:cNvPr id="12" name="Picture 4" descr="C:\Users\Utente\Pictures\Rayland1_IT.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31640" y="2132856"/>
            <a:ext cx="6553200" cy="4381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52192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498178"/>
          </a:xfrm>
        </p:spPr>
        <p:txBody>
          <a:bodyPr>
            <a:normAutofit fontScale="90000"/>
          </a:bodyPr>
          <a:lstStyle/>
          <a:p>
            <a:r>
              <a:rPr lang="it-IT" sz="1400" b="1" dirty="0"/>
              <a:t>«Disse allora a lui Pilato: dunque re sei tu? Rispose Gesù: Tu (lo) dici che re sono. </a:t>
            </a:r>
            <a:br>
              <a:rPr lang="it-IT" sz="1400" b="1" dirty="0"/>
            </a:br>
            <a:r>
              <a:rPr lang="it-IT" sz="1400" b="1" dirty="0">
                <a:solidFill>
                  <a:srgbClr val="FF0000"/>
                </a:solidFill>
              </a:rPr>
              <a:t>Io per questo sono nato</a:t>
            </a:r>
            <a:r>
              <a:rPr lang="it-IT" sz="1400" b="1" dirty="0"/>
              <a:t> </a:t>
            </a:r>
            <a:br>
              <a:rPr lang="it-IT" sz="1400" b="1" dirty="0"/>
            </a:br>
            <a:r>
              <a:rPr lang="it-IT" sz="1400" b="1" dirty="0"/>
              <a:t>e per questo sono venuto nel </a:t>
            </a:r>
            <a:r>
              <a:rPr lang="it-IT" sz="1400" b="1" dirty="0">
                <a:solidFill>
                  <a:srgbClr val="FF0000"/>
                </a:solidFill>
              </a:rPr>
              <a:t>mondo: per rendere testimonianza </a:t>
            </a:r>
            <a:br>
              <a:rPr lang="it-IT" sz="1400" b="1" dirty="0">
                <a:solidFill>
                  <a:srgbClr val="FF0000"/>
                </a:solidFill>
              </a:rPr>
            </a:br>
            <a:r>
              <a:rPr lang="it-IT" sz="1400" b="1" dirty="0">
                <a:solidFill>
                  <a:srgbClr val="FF0000"/>
                </a:solidFill>
              </a:rPr>
              <a:t>alla verità</a:t>
            </a:r>
            <a:r>
              <a:rPr lang="it-IT" sz="1400" b="1" dirty="0"/>
              <a:t>.</a:t>
            </a:r>
            <a:br>
              <a:rPr lang="it-IT" sz="1400" b="1" dirty="0"/>
            </a:br>
            <a:r>
              <a:rPr lang="it-IT" sz="1400" b="1" dirty="0"/>
              <a:t>[…] Dice a lui Pilato: cos’è La verità?</a:t>
            </a:r>
            <a:br>
              <a:rPr lang="it-IT" sz="1400" b="1" dirty="0"/>
            </a:br>
            <a:r>
              <a:rPr lang="it-IT" sz="1400" b="1" dirty="0">
                <a:solidFill>
                  <a:srgbClr val="FF0000"/>
                </a:solidFill>
              </a:rPr>
              <a:t>E questa cosa </a:t>
            </a:r>
            <a:r>
              <a:rPr lang="it-IT" sz="1400" b="1" dirty="0"/>
              <a:t>avendo detto di nuovo uscì da</a:t>
            </a:r>
            <a:r>
              <a:rPr lang="it-IT" sz="1400" b="1" dirty="0">
                <a:solidFill>
                  <a:srgbClr val="FF0000"/>
                </a:solidFill>
              </a:rPr>
              <a:t>i Giudei</a:t>
            </a:r>
            <a:r>
              <a:rPr lang="it-IT" sz="1400" b="1" dirty="0"/>
              <a:t> e dice a loro: Io non trovo </a:t>
            </a:r>
            <a:r>
              <a:rPr lang="it-IT" sz="1400" b="1" dirty="0">
                <a:solidFill>
                  <a:srgbClr val="FF0000"/>
                </a:solidFill>
              </a:rPr>
              <a:t>in lui</a:t>
            </a:r>
            <a:r>
              <a:rPr lang="it-IT" sz="1400" b="1" dirty="0"/>
              <a:t> nessuna colpa»</a:t>
            </a:r>
            <a:br>
              <a:rPr lang="it-IT" sz="1400" b="1" dirty="0"/>
            </a:br>
            <a:endParaRPr lang="it-IT" sz="1400" dirty="0"/>
          </a:p>
        </p:txBody>
      </p:sp>
      <p:pic>
        <p:nvPicPr>
          <p:cNvPr id="4" name="Picture 2" descr="C:\Users\Utente\Pictures\Rayland2_IT.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59632" y="1916832"/>
            <a:ext cx="6553200" cy="4381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69189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r>
              <a:rPr lang="it-IT" sz="2000" dirty="0">
                <a:solidFill>
                  <a:srgbClr val="FF0000"/>
                </a:solidFill>
              </a:rPr>
              <a:t>Introduzione alle Scritture ebraico-cristiane</a:t>
            </a:r>
            <a:br>
              <a:rPr lang="it-IT" sz="2000" dirty="0">
                <a:solidFill>
                  <a:srgbClr val="FF0000"/>
                </a:solidFill>
              </a:rPr>
            </a:br>
            <a:r>
              <a:rPr lang="it-IT" sz="2000" dirty="0">
                <a:solidFill>
                  <a:srgbClr val="FF0000"/>
                </a:solidFill>
              </a:rPr>
              <a:t>La Trasmissione orale e scritta della Parola di </a:t>
            </a:r>
            <a:r>
              <a:rPr lang="it-IT" sz="2000" dirty="0" smtClean="0">
                <a:solidFill>
                  <a:srgbClr val="FF0000"/>
                </a:solidFill>
              </a:rPr>
              <a:t>Dio</a:t>
            </a:r>
            <a:endParaRPr lang="it-IT" sz="2000" dirty="0">
              <a:solidFill>
                <a:srgbClr val="FF0000"/>
              </a:solidFill>
            </a:endParaRPr>
          </a:p>
        </p:txBody>
      </p:sp>
      <p:sp>
        <p:nvSpPr>
          <p:cNvPr id="3" name="Segnaposto contenuto 2"/>
          <p:cNvSpPr>
            <a:spLocks noGrp="1"/>
          </p:cNvSpPr>
          <p:nvPr>
            <p:ph idx="1"/>
          </p:nvPr>
        </p:nvSpPr>
        <p:spPr>
          <a:xfrm>
            <a:off x="457200" y="1268760"/>
            <a:ext cx="8229600" cy="5112568"/>
          </a:xfrm>
        </p:spPr>
        <p:txBody>
          <a:bodyPr>
            <a:normAutofit fontScale="92500" lnSpcReduction="20000"/>
          </a:bodyPr>
          <a:lstStyle/>
          <a:p>
            <a:pPr marL="0" indent="0">
              <a:buNone/>
            </a:pPr>
            <a:r>
              <a:rPr lang="it-IT" sz="1400" dirty="0">
                <a:solidFill>
                  <a:srgbClr val="FF0000"/>
                </a:solidFill>
                <a:latin typeface="Comic Sans MS" pitchFamily="66" charset="0"/>
              </a:rPr>
              <a:t>Le </a:t>
            </a:r>
            <a:r>
              <a:rPr lang="it-IT" sz="1400" dirty="0" smtClean="0">
                <a:solidFill>
                  <a:srgbClr val="FF0000"/>
                </a:solidFill>
                <a:latin typeface="Comic Sans MS" pitchFamily="66" charset="0"/>
              </a:rPr>
              <a:t>traduzioni </a:t>
            </a:r>
            <a:r>
              <a:rPr lang="it-IT" sz="1400" dirty="0">
                <a:solidFill>
                  <a:srgbClr val="FF0000"/>
                </a:solidFill>
                <a:latin typeface="Comic Sans MS" pitchFamily="66" charset="0"/>
              </a:rPr>
              <a:t>del testo </a:t>
            </a:r>
            <a:r>
              <a:rPr lang="it-IT" sz="1400" dirty="0" smtClean="0">
                <a:solidFill>
                  <a:srgbClr val="FF0000"/>
                </a:solidFill>
                <a:latin typeface="Comic Sans MS" pitchFamily="66" charset="0"/>
              </a:rPr>
              <a:t>biblico</a:t>
            </a:r>
          </a:p>
          <a:p>
            <a:pPr marL="0" indent="0" algn="just">
              <a:buNone/>
            </a:pPr>
            <a:r>
              <a:rPr lang="it-IT" sz="1400" u="sng" dirty="0"/>
              <a:t>Una nota di principio</a:t>
            </a:r>
            <a:r>
              <a:rPr lang="it-IT" sz="1400" dirty="0"/>
              <a:t>: per il traduttore l’ideale è certamente irraggiungibile perché nessuna traduzione può sostituirsi al testo originale (</a:t>
            </a:r>
            <a:r>
              <a:rPr lang="it-IT" sz="1400" dirty="0" smtClean="0"/>
              <a:t>cfr</a:t>
            </a:r>
            <a:r>
              <a:rPr lang="it-IT" sz="1400" dirty="0" smtClean="0"/>
              <a:t>. ad es. </a:t>
            </a:r>
            <a:r>
              <a:rPr lang="it-IT" sz="1400" dirty="0"/>
              <a:t>le continue traduzioni del testo </a:t>
            </a:r>
            <a:r>
              <a:rPr lang="it-IT" sz="1400" dirty="0" err="1"/>
              <a:t>Cei</a:t>
            </a:r>
            <a:r>
              <a:rPr lang="it-IT" sz="1400" dirty="0"/>
              <a:t>): tradurre è sempre un po’ tradire, perché ogni traduzione comporta una certa alterazione della pagina scritta </a:t>
            </a:r>
            <a:r>
              <a:rPr lang="it-IT" sz="1400" dirty="0" smtClean="0"/>
              <a:t>dall’autore; </a:t>
            </a:r>
            <a:r>
              <a:rPr lang="it-IT" sz="1400" dirty="0"/>
              <a:t>si perderà sempre qualcosa del senso che lo scrittore ha posto nelle sue parole, così come entrerà nel testo tradotto qualcosa del mondo culturale del traduttore</a:t>
            </a:r>
            <a:r>
              <a:rPr lang="it-IT" sz="1400" dirty="0" smtClean="0"/>
              <a:t>. Lo affermava già il traduttore del </a:t>
            </a:r>
            <a:r>
              <a:rPr lang="it-IT" sz="1400" dirty="0" err="1" smtClean="0"/>
              <a:t>Siracide</a:t>
            </a:r>
            <a:r>
              <a:rPr lang="it-IT" sz="1400" dirty="0"/>
              <a:t> </a:t>
            </a:r>
            <a:r>
              <a:rPr lang="it-IT" sz="1400" dirty="0" smtClean="0"/>
              <a:t>nel Prologo.</a:t>
            </a:r>
            <a:endParaRPr lang="it-IT" sz="1400" dirty="0"/>
          </a:p>
          <a:p>
            <a:pPr marL="0" indent="0" algn="just">
              <a:buNone/>
            </a:pPr>
            <a:r>
              <a:rPr lang="it-IT" sz="1400" u="sng" dirty="0"/>
              <a:t>Qualche esempio</a:t>
            </a:r>
            <a:r>
              <a:rPr lang="it-IT" sz="1400" dirty="0"/>
              <a:t>:</a:t>
            </a:r>
          </a:p>
          <a:p>
            <a:pPr algn="just"/>
            <a:r>
              <a:rPr lang="it-IT" sz="1400" dirty="0"/>
              <a:t>Torah. Non dovrebbe essere tradotto con Legge ma con «insegnamento», «istruzione». Il suo contenuto, anche quantitativamente, è costituito infatti più da un lieto annuncio, da una promessa, che non da leggi vere e proprie. La Torah è stata data da Dio a Israele per amore e per amore Israele la osserva.</a:t>
            </a:r>
          </a:p>
          <a:p>
            <a:pPr algn="just"/>
            <a:r>
              <a:rPr lang="it-IT" sz="1400" dirty="0"/>
              <a:t>Profeta. Il </a:t>
            </a:r>
            <a:r>
              <a:rPr lang="it-IT" sz="1400" dirty="0" err="1"/>
              <a:t>nabi</a:t>
            </a:r>
            <a:r>
              <a:rPr lang="it-IT" sz="1400" dirty="0"/>
              <a:t> ebraico è l’uomo del presente, è il custode dell’alleanza qui e ora. Oggi lo si intende invece nel senso di indovino, veggente e conoscitore anzitempo degli eventi futuri. Da notare che il greco pro-</a:t>
            </a:r>
            <a:r>
              <a:rPr lang="it-IT" sz="1400" dirty="0" err="1"/>
              <a:t>phemì</a:t>
            </a:r>
            <a:r>
              <a:rPr lang="it-IT" sz="1400" dirty="0"/>
              <a:t> non significa solo predire ma anche parlare a nome di un altro!</a:t>
            </a:r>
          </a:p>
          <a:p>
            <a:pPr algn="just"/>
            <a:r>
              <a:rPr lang="it-IT" sz="1400" dirty="0"/>
              <a:t>«Non conosco uomo» (Lc 1,34). Non si tratta di un semplice conoscere o fare conoscenza nel senso abituale del termine, ma di quella conoscenza integrale che è espressa ad esempio dal rapporto sessuale di Adamo ed Eva da cui nasceranno Caino e Abele (</a:t>
            </a:r>
            <a:r>
              <a:rPr lang="it-IT" sz="1400" dirty="0" err="1"/>
              <a:t>Gen</a:t>
            </a:r>
            <a:r>
              <a:rPr lang="it-IT" sz="1400" dirty="0"/>
              <a:t> 4,1).</a:t>
            </a:r>
          </a:p>
          <a:p>
            <a:pPr algn="just"/>
            <a:r>
              <a:rPr lang="it-IT" sz="1400" dirty="0"/>
              <a:t>«Gloria a Dio nell’alto dei cieli e pace in terra agli uomini di buona volontà». </a:t>
            </a:r>
            <a:r>
              <a:rPr lang="it-IT" sz="1400" dirty="0" smtClean="0"/>
              <a:t>La </a:t>
            </a:r>
            <a:r>
              <a:rPr lang="it-IT" sz="1400" dirty="0"/>
              <a:t>Bibbia </a:t>
            </a:r>
            <a:r>
              <a:rPr lang="it-IT" sz="1400" dirty="0" err="1"/>
              <a:t>Cei</a:t>
            </a:r>
            <a:r>
              <a:rPr lang="it-IT" sz="1400" dirty="0"/>
              <a:t> dice «agli uomini che Dio </a:t>
            </a:r>
            <a:r>
              <a:rPr lang="it-IT" sz="1400" dirty="0" smtClean="0"/>
              <a:t>ama [meglio «amati dal Signore»] </a:t>
            </a:r>
            <a:r>
              <a:rPr lang="it-IT" sz="1400" dirty="0"/>
              <a:t>(Lc 2,14). Nel primo caso si potrebbe </a:t>
            </a:r>
            <a:r>
              <a:rPr lang="it-IT" sz="1400" dirty="0" smtClean="0"/>
              <a:t>pensare che </a:t>
            </a:r>
            <a:r>
              <a:rPr lang="it-IT" sz="1400" dirty="0"/>
              <a:t>la pace sulla terra verrà sugli uomini che hanno una buona volontà. Ma il testo intende tutt’altro, che il secondo caso (</a:t>
            </a:r>
            <a:r>
              <a:rPr lang="it-IT" sz="1400" dirty="0" err="1"/>
              <a:t>Cei</a:t>
            </a:r>
            <a:r>
              <a:rPr lang="it-IT" sz="1400" dirty="0"/>
              <a:t>) mette bene in risalto: la pace sulla terra deriverà dalla benevolenza (</a:t>
            </a:r>
            <a:r>
              <a:rPr lang="it-IT" sz="1400" dirty="0" err="1"/>
              <a:t>eudokìa</a:t>
            </a:r>
            <a:r>
              <a:rPr lang="it-IT" sz="1400" dirty="0"/>
              <a:t>) di </a:t>
            </a:r>
            <a:r>
              <a:rPr lang="it-IT" sz="1400" dirty="0" smtClean="0"/>
              <a:t>Dio</a:t>
            </a:r>
            <a:r>
              <a:rPr lang="it-IT" sz="1400" dirty="0"/>
              <a:t> </a:t>
            </a:r>
            <a:r>
              <a:rPr lang="it-IT" sz="1400" dirty="0" smtClean="0"/>
              <a:t>nei nostri confronti.</a:t>
            </a:r>
          </a:p>
          <a:p>
            <a:pPr algn="just"/>
            <a:r>
              <a:rPr lang="it-IT" sz="1400" dirty="0" smtClean="0"/>
              <a:t>«Non ci indurre in tentazione» della preghiera del </a:t>
            </a:r>
            <a:r>
              <a:rPr lang="it-IT" sz="1400" i="1" dirty="0" smtClean="0"/>
              <a:t>Pater</a:t>
            </a:r>
            <a:r>
              <a:rPr lang="it-IT" sz="1400" dirty="0" smtClean="0"/>
              <a:t>. Il verbo latino </a:t>
            </a:r>
            <a:r>
              <a:rPr lang="it-IT" sz="1400" dirty="0" err="1" smtClean="0"/>
              <a:t>inducere</a:t>
            </a:r>
            <a:r>
              <a:rPr lang="it-IT" sz="1400" dirty="0" smtClean="0"/>
              <a:t> traduce bene il greco </a:t>
            </a:r>
            <a:r>
              <a:rPr lang="it-IT" sz="1400" dirty="0" err="1" smtClean="0"/>
              <a:t>eis</a:t>
            </a:r>
            <a:r>
              <a:rPr lang="it-IT" sz="1400" dirty="0" smtClean="0"/>
              <a:t>-fero (faccio entrare), ma in italiano «indurre» è sinonimo di «istigare», un verbo che non si addice a Dio (</a:t>
            </a:r>
            <a:r>
              <a:rPr lang="it-IT" sz="1400" dirty="0" smtClean="0"/>
              <a:t>cfr. </a:t>
            </a:r>
            <a:r>
              <a:rPr lang="it-IT" sz="1400" dirty="0" err="1" smtClean="0"/>
              <a:t>Gc</a:t>
            </a:r>
            <a:r>
              <a:rPr lang="it-IT" sz="1400" dirty="0" smtClean="0"/>
              <a:t> 1,13-14). Meglio perciò tradurre «non abbandonarci alla tentazione».</a:t>
            </a:r>
            <a:endParaRPr lang="it-IT" sz="1400" i="1" dirty="0"/>
          </a:p>
          <a:p>
            <a:pPr algn="just"/>
            <a:r>
              <a:rPr lang="it-IT" sz="1400" dirty="0"/>
              <a:t>Percuotere la guancia destra. È un gesto di disprezzo. Nel Talmud si legge: «Se uno da uno schiaffo al suo prossimo … gli paga davanti al giudice 200 </a:t>
            </a:r>
            <a:r>
              <a:rPr lang="it-IT" sz="1400" dirty="0" err="1"/>
              <a:t>sus</a:t>
            </a:r>
            <a:r>
              <a:rPr lang="it-IT" sz="1400" dirty="0"/>
              <a:t> (25 euro) come riparazione; ma se lo fa a </a:t>
            </a:r>
            <a:r>
              <a:rPr lang="it-IT" sz="1400" dirty="0" err="1"/>
              <a:t>malrovescio</a:t>
            </a:r>
            <a:r>
              <a:rPr lang="it-IT" sz="1400" dirty="0"/>
              <a:t> gli paga il doppio perché il colpo a </a:t>
            </a:r>
            <a:r>
              <a:rPr lang="it-IT" sz="1400" dirty="0" err="1"/>
              <a:t>malrovescio</a:t>
            </a:r>
            <a:r>
              <a:rPr lang="it-IT" sz="1400" dirty="0"/>
              <a:t> causa meno dolore ma è un gesto di disprezzo che compromette e offende doppiamente» (Talmud BQ 8,6 e 9,31).  </a:t>
            </a:r>
          </a:p>
          <a:p>
            <a:pPr marL="0" indent="0">
              <a:buNone/>
            </a:pPr>
            <a:endParaRPr lang="it-IT" sz="1400" dirty="0"/>
          </a:p>
        </p:txBody>
      </p:sp>
    </p:spTree>
    <p:extLst>
      <p:ext uri="{BB962C8B-B14F-4D97-AF65-F5344CB8AC3E}">
        <p14:creationId xmlns:p14="http://schemas.microsoft.com/office/powerpoint/2010/main" val="19456837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r>
              <a:rPr lang="it-IT" sz="2000" dirty="0">
                <a:solidFill>
                  <a:srgbClr val="FF0000"/>
                </a:solidFill>
              </a:rPr>
              <a:t>Introduzione alle Scritture ebraico-cristiane</a:t>
            </a:r>
            <a:br>
              <a:rPr lang="it-IT" sz="2000" dirty="0">
                <a:solidFill>
                  <a:srgbClr val="FF0000"/>
                </a:solidFill>
              </a:rPr>
            </a:br>
            <a:r>
              <a:rPr lang="it-IT" sz="2000" dirty="0">
                <a:solidFill>
                  <a:srgbClr val="FF0000"/>
                </a:solidFill>
              </a:rPr>
              <a:t>La Trasmissione orale e scritta della Parola di Dio</a:t>
            </a:r>
            <a:endParaRPr lang="it-IT" sz="2000" dirty="0"/>
          </a:p>
        </p:txBody>
      </p:sp>
      <p:sp>
        <p:nvSpPr>
          <p:cNvPr id="3" name="Segnaposto contenuto 2"/>
          <p:cNvSpPr>
            <a:spLocks noGrp="1"/>
          </p:cNvSpPr>
          <p:nvPr>
            <p:ph idx="1"/>
          </p:nvPr>
        </p:nvSpPr>
        <p:spPr>
          <a:xfrm>
            <a:off x="457200" y="1052736"/>
            <a:ext cx="8229600" cy="5472608"/>
          </a:xfrm>
        </p:spPr>
        <p:txBody>
          <a:bodyPr>
            <a:normAutofit/>
          </a:bodyPr>
          <a:lstStyle/>
          <a:p>
            <a:pPr marL="0" indent="0" algn="ctr">
              <a:buNone/>
            </a:pPr>
            <a:r>
              <a:rPr lang="it-IT" sz="1700" b="1" dirty="0" smtClean="0"/>
              <a:t>Le antiche versioni</a:t>
            </a:r>
          </a:p>
          <a:p>
            <a:pPr marL="0" indent="0" algn="just">
              <a:buNone/>
            </a:pPr>
            <a:r>
              <a:rPr lang="it-IT" sz="1700" b="1" dirty="0" smtClean="0"/>
              <a:t>1. AT</a:t>
            </a:r>
            <a:r>
              <a:rPr lang="it-IT" sz="1700" dirty="0" smtClean="0"/>
              <a:t>: </a:t>
            </a:r>
          </a:p>
          <a:p>
            <a:pPr marL="0" indent="0" algn="just">
              <a:buNone/>
            </a:pPr>
            <a:r>
              <a:rPr lang="it-IT" sz="1800" dirty="0"/>
              <a:t>-</a:t>
            </a:r>
            <a:r>
              <a:rPr lang="it-IT" sz="1800" dirty="0" smtClean="0"/>
              <a:t>La LXX, completata verso la fine del II sec. come frutto di più versioni fatte in tempi diversi e da vari autori, per gli ebrei della diaspora che non parlavano più ebraico. La </a:t>
            </a:r>
            <a:r>
              <a:rPr lang="it-IT" sz="1800" i="1" dirty="0" smtClean="0"/>
              <a:t>Lettera di Aristea e </a:t>
            </a:r>
            <a:r>
              <a:rPr lang="it-IT" sz="1800" dirty="0" smtClean="0"/>
              <a:t>Filone di Alessandria ne danno un’origine leggendaria (cfr. </a:t>
            </a:r>
            <a:r>
              <a:rPr lang="it-IT" sz="1800" dirty="0" err="1" smtClean="0"/>
              <a:t>Mazzinghi</a:t>
            </a:r>
            <a:r>
              <a:rPr lang="it-IT" sz="1800" dirty="0" smtClean="0"/>
              <a:t>-Mannucci</a:t>
            </a:r>
            <a:r>
              <a:rPr lang="it-IT" sz="1800" dirty="0" smtClean="0"/>
              <a:t>, pag. 153-54). Il prologo di Sir (scritto verso il 130) accenna all’esistenza di traduzioni in lingua greca de «la legge, i profeti e il resto dei libri». Sarà la prima Bibbia dell’AT per i cristiani.</a:t>
            </a:r>
          </a:p>
          <a:p>
            <a:pPr marL="0" indent="0" algn="just">
              <a:buNone/>
            </a:pPr>
            <a:r>
              <a:rPr lang="it-IT" sz="1800" dirty="0" smtClean="0"/>
              <a:t>-Aquila, </a:t>
            </a:r>
            <a:r>
              <a:rPr lang="it-IT" sz="1800" dirty="0" err="1" smtClean="0"/>
              <a:t>Simmaco</a:t>
            </a:r>
            <a:r>
              <a:rPr lang="it-IT" sz="1800" dirty="0" smtClean="0"/>
              <a:t> e </a:t>
            </a:r>
            <a:r>
              <a:rPr lang="it-IT" sz="1800" dirty="0" err="1" smtClean="0"/>
              <a:t>Teodozione</a:t>
            </a:r>
            <a:r>
              <a:rPr lang="it-IT" sz="1800" dirty="0" smtClean="0"/>
              <a:t> (II sec.)</a:t>
            </a:r>
          </a:p>
          <a:p>
            <a:pPr marL="0" indent="0" algn="just">
              <a:buNone/>
            </a:pPr>
            <a:r>
              <a:rPr lang="it-IT" sz="1800" dirty="0" smtClean="0"/>
              <a:t>-</a:t>
            </a:r>
            <a:r>
              <a:rPr lang="it-IT" sz="1800" dirty="0" err="1" smtClean="0"/>
              <a:t>Targumim</a:t>
            </a:r>
            <a:r>
              <a:rPr lang="it-IT" sz="1800" dirty="0" smtClean="0"/>
              <a:t> (</a:t>
            </a:r>
            <a:r>
              <a:rPr lang="it-IT" sz="1800" dirty="0" err="1" smtClean="0"/>
              <a:t>targum</a:t>
            </a:r>
            <a:r>
              <a:rPr lang="it-IT" sz="1800" dirty="0" smtClean="0"/>
              <a:t>=traduzione): quando l’ebraico era stato sostituito dall’aramaico nel linguaggio comune, in Sinagoga si traduceva e si interpretava il testo della Scrittura (importanti per conoscere l’antica esegesi giudaica). Si tratta di versioni aramaiche, in un primo tempo orali poi messe in iscritto (V sec. d.C.).</a:t>
            </a:r>
          </a:p>
          <a:p>
            <a:pPr marL="0" indent="0" algn="just">
              <a:buNone/>
            </a:pPr>
            <a:r>
              <a:rPr lang="it-IT" sz="1600" dirty="0" smtClean="0"/>
              <a:t>-</a:t>
            </a:r>
            <a:r>
              <a:rPr lang="it-IT" sz="1600" b="1" dirty="0" smtClean="0"/>
              <a:t>Altre versioni</a:t>
            </a:r>
            <a:r>
              <a:rPr lang="it-IT" sz="1600" dirty="0" smtClean="0"/>
              <a:t>:</a:t>
            </a:r>
            <a:r>
              <a:rPr lang="it-IT" sz="1800" dirty="0" smtClean="0"/>
              <a:t> </a:t>
            </a:r>
          </a:p>
          <a:p>
            <a:pPr marL="0" indent="0" algn="just">
              <a:buNone/>
            </a:pPr>
            <a:r>
              <a:rPr lang="it-IT" sz="1800" dirty="0" smtClean="0"/>
              <a:t>- Dalla LXX: </a:t>
            </a:r>
            <a:r>
              <a:rPr lang="it-IT" sz="1800" dirty="0" err="1" smtClean="0"/>
              <a:t>Vetus</a:t>
            </a:r>
            <a:r>
              <a:rPr lang="it-IT" sz="1800" dirty="0" smtClean="0"/>
              <a:t> latina (=antica latina, II sec.)</a:t>
            </a:r>
          </a:p>
          <a:p>
            <a:pPr marL="0" indent="0" algn="just">
              <a:buNone/>
            </a:pPr>
            <a:r>
              <a:rPr lang="it-IT" sz="1800" dirty="0" smtClean="0"/>
              <a:t>- Dal testo ebraico: </a:t>
            </a:r>
            <a:r>
              <a:rPr lang="it-IT" sz="1800" dirty="0" err="1" smtClean="0"/>
              <a:t>Peshitta</a:t>
            </a:r>
            <a:r>
              <a:rPr lang="it-IT" sz="1800" dirty="0" smtClean="0"/>
              <a:t> (=comune; versione siriaca, iniziata nel II sec. d.C.); Vulgata (=divulgata; IV sec. – San Girolamo – traduzione latina dei soli «protocanonici»). </a:t>
            </a:r>
            <a:endParaRPr lang="it-IT" sz="2000" dirty="0"/>
          </a:p>
        </p:txBody>
      </p:sp>
    </p:spTree>
    <p:extLst>
      <p:ext uri="{BB962C8B-B14F-4D97-AF65-F5344CB8AC3E}">
        <p14:creationId xmlns:p14="http://schemas.microsoft.com/office/powerpoint/2010/main" val="9855472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922114"/>
          </a:xfrm>
        </p:spPr>
        <p:txBody>
          <a:bodyPr>
            <a:normAutofit/>
          </a:bodyPr>
          <a:lstStyle/>
          <a:p>
            <a:r>
              <a:rPr lang="it-IT" sz="2000" dirty="0">
                <a:solidFill>
                  <a:srgbClr val="FF0000"/>
                </a:solidFill>
              </a:rPr>
              <a:t>Introduzione alle Scritture ebraico-cristiane</a:t>
            </a:r>
            <a:br>
              <a:rPr lang="it-IT" sz="2000" dirty="0">
                <a:solidFill>
                  <a:srgbClr val="FF0000"/>
                </a:solidFill>
              </a:rPr>
            </a:br>
            <a:r>
              <a:rPr lang="it-IT" sz="2000" dirty="0">
                <a:solidFill>
                  <a:srgbClr val="FF0000"/>
                </a:solidFill>
              </a:rPr>
              <a:t>La Trasmissione orale e scritta della Parola di Dio</a:t>
            </a:r>
            <a:endParaRPr lang="it-IT" sz="2000" dirty="0"/>
          </a:p>
        </p:txBody>
      </p:sp>
      <p:sp>
        <p:nvSpPr>
          <p:cNvPr id="3" name="Segnaposto contenuto 2"/>
          <p:cNvSpPr>
            <a:spLocks noGrp="1"/>
          </p:cNvSpPr>
          <p:nvPr>
            <p:ph idx="1"/>
          </p:nvPr>
        </p:nvSpPr>
        <p:spPr>
          <a:xfrm>
            <a:off x="457200" y="1052736"/>
            <a:ext cx="8229600" cy="5544616"/>
          </a:xfrm>
        </p:spPr>
        <p:txBody>
          <a:bodyPr>
            <a:normAutofit fontScale="92500" lnSpcReduction="10000"/>
          </a:bodyPr>
          <a:lstStyle/>
          <a:p>
            <a:pPr marL="0" indent="0" algn="ctr">
              <a:buNone/>
            </a:pPr>
            <a:r>
              <a:rPr lang="it-IT" sz="2000" b="1" dirty="0" smtClean="0"/>
              <a:t>La trasmissione del testo dell’AT</a:t>
            </a:r>
          </a:p>
          <a:p>
            <a:pPr marL="0" indent="0" algn="just">
              <a:buNone/>
            </a:pPr>
            <a:r>
              <a:rPr lang="it-IT" sz="2000" dirty="0" smtClean="0"/>
              <a:t>-Dal 531/30 a.C., dopo l’esilio, inizia la redazione finale dei primi libri biblici, cominciando dal nucleo del </a:t>
            </a:r>
            <a:r>
              <a:rPr lang="it-IT" sz="2000" dirty="0" smtClean="0"/>
              <a:t>Pentateuco </a:t>
            </a:r>
            <a:r>
              <a:rPr lang="it-IT" sz="2000" dirty="0" smtClean="0"/>
              <a:t>che la fede giudaica considera </a:t>
            </a:r>
            <a:r>
              <a:rPr lang="it-IT" sz="2000" dirty="0" smtClean="0"/>
              <a:t>sacro.</a:t>
            </a:r>
            <a:endParaRPr lang="it-IT" sz="2000" dirty="0" smtClean="0"/>
          </a:p>
          <a:p>
            <a:pPr marL="0" indent="0" algn="just">
              <a:buNone/>
            </a:pPr>
            <a:r>
              <a:rPr lang="it-IT" sz="2000" dirty="0" smtClean="0"/>
              <a:t>-inizia anche la trasmissione del testo durante la quale </a:t>
            </a:r>
            <a:r>
              <a:rPr lang="it-IT" sz="2000" b="1" dirty="0" smtClean="0"/>
              <a:t>si introducono varianti e diverse recensioni dello stesso libro</a:t>
            </a:r>
            <a:r>
              <a:rPr lang="it-IT" sz="2000" dirty="0" smtClean="0"/>
              <a:t>. Per il Pentateuco, a motivo del suo carattere sacro, la fedeltà alla trasmissione del testo è in genere molto marcata. La stessa cosa non avviene, invece, per i profeti e gli altri libri. Ciò è confermato dalle scoperte di </a:t>
            </a:r>
            <a:r>
              <a:rPr lang="it-IT" sz="2000" dirty="0" err="1" smtClean="0"/>
              <a:t>Qumran</a:t>
            </a:r>
            <a:r>
              <a:rPr lang="it-IT" sz="2000" dirty="0" smtClean="0"/>
              <a:t> (1948) che attestano una chiara pluralità testuale: lo stesso libro biblico si presentava in forme testuali diverse. Oggi si parla di </a:t>
            </a:r>
            <a:r>
              <a:rPr lang="it-IT" sz="2000" b="1" dirty="0" smtClean="0"/>
              <a:t>tre diverse forme testuali dell’AT</a:t>
            </a:r>
            <a:r>
              <a:rPr lang="it-IT" sz="2000" dirty="0" smtClean="0"/>
              <a:t>: la palestinese, l’egiziana e la babilonese (o proto-masoretica).</a:t>
            </a:r>
          </a:p>
          <a:p>
            <a:pPr marL="0" indent="0" algn="just">
              <a:buNone/>
            </a:pPr>
            <a:r>
              <a:rPr lang="it-IT" sz="2000" dirty="0" smtClean="0"/>
              <a:t>-dopo il 70 d.C. con la distruzione di Gerusalemme, fu inevitabile raggiungere la fissazione del testo. I rabbini scelsero il testo ebraico babilonese, ancora in forma consonantica.</a:t>
            </a:r>
          </a:p>
          <a:p>
            <a:pPr marL="0" indent="0" algn="just">
              <a:buNone/>
            </a:pPr>
            <a:r>
              <a:rPr lang="it-IT" sz="2000" dirty="0" smtClean="0"/>
              <a:t>-tra il VI e l’VIII sec. d.C. i «masoreti» (masora=tradizione) vocalizzarono il testo che fu detto appunto «masoretico» (TM) e dal quale nacquero le prime stampe della Bibbia ebraica (la prima risale al 1448). Insieme alla vocalizzazione, in quei manoscritti che apparivano alterati, i masoreti introdussero indicazioni e proposte di correzione (testo critico).</a:t>
            </a:r>
            <a:endParaRPr lang="it-IT" sz="2000" dirty="0"/>
          </a:p>
        </p:txBody>
      </p:sp>
    </p:spTree>
    <p:extLst>
      <p:ext uri="{BB962C8B-B14F-4D97-AF65-F5344CB8AC3E}">
        <p14:creationId xmlns:p14="http://schemas.microsoft.com/office/powerpoint/2010/main" val="11795936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r>
              <a:rPr lang="it-IT" sz="2000" dirty="0">
                <a:solidFill>
                  <a:srgbClr val="FF0000"/>
                </a:solidFill>
              </a:rPr>
              <a:t>Introduzione alle Scritture ebraico-cristiane</a:t>
            </a:r>
            <a:br>
              <a:rPr lang="it-IT" sz="2000" dirty="0">
                <a:solidFill>
                  <a:srgbClr val="FF0000"/>
                </a:solidFill>
              </a:rPr>
            </a:br>
            <a:r>
              <a:rPr lang="it-IT" sz="2000" dirty="0">
                <a:solidFill>
                  <a:srgbClr val="FF0000"/>
                </a:solidFill>
              </a:rPr>
              <a:t>La Trasmissione orale e scritta della Parola di Dio</a:t>
            </a:r>
            <a:endParaRPr lang="it-IT" sz="2000" dirty="0"/>
          </a:p>
        </p:txBody>
      </p:sp>
      <p:sp>
        <p:nvSpPr>
          <p:cNvPr id="3" name="Segnaposto contenuto 2"/>
          <p:cNvSpPr>
            <a:spLocks noGrp="1"/>
          </p:cNvSpPr>
          <p:nvPr>
            <p:ph idx="1"/>
          </p:nvPr>
        </p:nvSpPr>
        <p:spPr>
          <a:xfrm>
            <a:off x="457200" y="1052736"/>
            <a:ext cx="8229600" cy="5073427"/>
          </a:xfrm>
        </p:spPr>
        <p:txBody>
          <a:bodyPr>
            <a:normAutofit fontScale="92500" lnSpcReduction="20000"/>
          </a:bodyPr>
          <a:lstStyle/>
          <a:p>
            <a:pPr marL="0" indent="0" algn="just">
              <a:buNone/>
            </a:pPr>
            <a:r>
              <a:rPr lang="it-IT" sz="2000" b="1" dirty="0" smtClean="0"/>
              <a:t>2. NT</a:t>
            </a:r>
          </a:p>
          <a:p>
            <a:pPr marL="0" indent="0" algn="just">
              <a:buNone/>
            </a:pPr>
            <a:r>
              <a:rPr lang="it-IT" sz="2000" dirty="0" smtClean="0"/>
              <a:t>-dalla fine del I sec. la chiesa sentì il bisogno di una versione latina (la lingua che aveva sostituito il greco)</a:t>
            </a:r>
          </a:p>
          <a:p>
            <a:pPr marL="0" indent="0" algn="just">
              <a:buNone/>
            </a:pPr>
            <a:r>
              <a:rPr lang="it-IT" sz="2000" dirty="0" smtClean="0"/>
              <a:t>-nacque così la </a:t>
            </a:r>
            <a:r>
              <a:rPr lang="it-IT" sz="2000" dirty="0" err="1" smtClean="0"/>
              <a:t>Vetus</a:t>
            </a:r>
            <a:r>
              <a:rPr lang="it-IT" sz="2000" dirty="0" smtClean="0"/>
              <a:t> Latina (II sec.). Nel IV sec. Girolamo compose la Vulgata, basandosi sui protocanonici dell’AT e per il NT sulla </a:t>
            </a:r>
            <a:r>
              <a:rPr lang="it-IT" sz="2000" dirty="0" err="1" smtClean="0"/>
              <a:t>Vetus</a:t>
            </a:r>
            <a:r>
              <a:rPr lang="it-IT" sz="2000" dirty="0" smtClean="0"/>
              <a:t>. Le due versioni convissero finché </a:t>
            </a:r>
            <a:r>
              <a:rPr lang="it-IT" sz="2000" dirty="0"/>
              <a:t>d</a:t>
            </a:r>
            <a:r>
              <a:rPr lang="it-IT" sz="2000" dirty="0" smtClean="0"/>
              <a:t>all’VIII/IX sec. la Vulgata ebbe il sopravvento. Nel </a:t>
            </a:r>
            <a:r>
              <a:rPr lang="it-IT" sz="2000" dirty="0"/>
              <a:t>1546 Trento la dichiarò «autentica»; nel 1592 </a:t>
            </a:r>
            <a:r>
              <a:rPr lang="it-IT" sz="2000" dirty="0" smtClean="0"/>
              <a:t>fu pubblicata la versione ufficiale, detta Sisto-Clementina; </a:t>
            </a:r>
            <a:r>
              <a:rPr lang="it-IT" sz="2000" dirty="0"/>
              <a:t>nel 1986 la «Neo Vulgata», promossa da Paolo VI dopo il Vaticano II: è l’edizione tipica per l’uso liturgico</a:t>
            </a:r>
            <a:r>
              <a:rPr lang="it-IT" sz="2000" dirty="0" smtClean="0"/>
              <a:t>.</a:t>
            </a:r>
          </a:p>
          <a:p>
            <a:pPr marL="0" indent="0" algn="ctr">
              <a:buNone/>
            </a:pPr>
            <a:r>
              <a:rPr lang="it-IT" sz="2000" b="1" dirty="0" smtClean="0"/>
              <a:t>La trasmissione del testo del NT</a:t>
            </a:r>
          </a:p>
          <a:p>
            <a:pPr marL="0" indent="0" algn="just">
              <a:buNone/>
            </a:pPr>
            <a:r>
              <a:rPr lang="it-IT" sz="2000" dirty="0" smtClean="0"/>
              <a:t>-oggi si parla di </a:t>
            </a:r>
            <a:r>
              <a:rPr lang="it-IT" sz="2000" b="1" dirty="0" smtClean="0"/>
              <a:t>quattro tipi di testo</a:t>
            </a:r>
            <a:r>
              <a:rPr lang="it-IT" sz="2000" dirty="0" smtClean="0"/>
              <a:t>: </a:t>
            </a:r>
          </a:p>
          <a:p>
            <a:pPr algn="just"/>
            <a:r>
              <a:rPr lang="it-IT" sz="2000" dirty="0" smtClean="0"/>
              <a:t>alessandrino (Egitto). Tende </a:t>
            </a:r>
            <a:r>
              <a:rPr lang="it-IT" sz="2000" dirty="0"/>
              <a:t>ad essere più </a:t>
            </a:r>
            <a:r>
              <a:rPr lang="it-IT" sz="2000" dirty="0" smtClean="0"/>
              <a:t>breve, senza </a:t>
            </a:r>
            <a:r>
              <a:rPr lang="it-IT" sz="2000" dirty="0"/>
              <a:t>espandere o parafrasare il testo.</a:t>
            </a:r>
            <a:r>
              <a:rPr lang="it-IT" sz="2000" dirty="0" smtClean="0"/>
              <a:t> </a:t>
            </a:r>
          </a:p>
          <a:p>
            <a:pPr algn="just"/>
            <a:r>
              <a:rPr lang="it-IT" sz="2000" dirty="0" smtClean="0"/>
              <a:t>Occidentale. Ricorre alla parafrasi, aggiunte e significative omissioni.</a:t>
            </a:r>
          </a:p>
          <a:p>
            <a:pPr algn="just"/>
            <a:r>
              <a:rPr lang="it-IT" sz="2000" dirty="0" err="1" smtClean="0"/>
              <a:t>cesariense</a:t>
            </a:r>
            <a:r>
              <a:rPr lang="it-IT" sz="2000" dirty="0" smtClean="0"/>
              <a:t> (Cesarea). Il testo è vicino all’alessandrino ma con infiltrazioni del testo occidentale</a:t>
            </a:r>
            <a:r>
              <a:rPr lang="it-IT" sz="2000" dirty="0"/>
              <a:t>.</a:t>
            </a:r>
            <a:endParaRPr lang="it-IT" sz="2000" dirty="0" smtClean="0"/>
          </a:p>
          <a:p>
            <a:pPr algn="just"/>
            <a:r>
              <a:rPr lang="it-IT" sz="2000" dirty="0" smtClean="0"/>
              <a:t>bizantino (chiesa orientale). Eleganza della forma linguistica e </a:t>
            </a:r>
            <a:r>
              <a:rPr lang="it-IT" sz="2000" dirty="0" err="1" smtClean="0"/>
              <a:t>conflazione</a:t>
            </a:r>
            <a:r>
              <a:rPr lang="it-IT" sz="2000" dirty="0" smtClean="0"/>
              <a:t> (fusione di due o più lezioni varianti in un medesimo versetto).</a:t>
            </a:r>
            <a:endParaRPr lang="it-IT" sz="2400" dirty="0"/>
          </a:p>
          <a:p>
            <a:pPr marL="0" indent="0" algn="just">
              <a:buNone/>
            </a:pPr>
            <a:endParaRPr lang="it-IT" sz="2000" dirty="0"/>
          </a:p>
        </p:txBody>
      </p:sp>
    </p:spTree>
    <p:extLst>
      <p:ext uri="{BB962C8B-B14F-4D97-AF65-F5344CB8AC3E}">
        <p14:creationId xmlns:p14="http://schemas.microsoft.com/office/powerpoint/2010/main" val="2744300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Trasmissione orale e scritta della Parola di Dio</a:t>
            </a:r>
            <a:endParaRPr lang="it-IT" sz="2000" dirty="0"/>
          </a:p>
        </p:txBody>
      </p:sp>
      <p:sp>
        <p:nvSpPr>
          <p:cNvPr id="3" name="Segnaposto contenuto 2"/>
          <p:cNvSpPr>
            <a:spLocks noGrp="1"/>
          </p:cNvSpPr>
          <p:nvPr>
            <p:ph idx="1"/>
          </p:nvPr>
        </p:nvSpPr>
        <p:spPr>
          <a:xfrm>
            <a:off x="457200" y="1052736"/>
            <a:ext cx="8229600" cy="5073427"/>
          </a:xfrm>
        </p:spPr>
        <p:txBody>
          <a:bodyPr>
            <a:normAutofit fontScale="92500" lnSpcReduction="10000"/>
          </a:bodyPr>
          <a:lstStyle/>
          <a:p>
            <a:pPr marL="0" indent="0" algn="just">
              <a:buNone/>
            </a:pPr>
            <a:r>
              <a:rPr lang="it-IT" sz="2000" dirty="0" smtClean="0"/>
              <a:t>Confronto tra la tradizione del Primo e quella del Nuovo Testamento:</a:t>
            </a:r>
          </a:p>
          <a:p>
            <a:pPr marL="0" indent="0" algn="just">
              <a:buNone/>
            </a:pPr>
            <a:r>
              <a:rPr lang="it-IT" sz="2000" dirty="0" smtClean="0"/>
              <a:t>-note comuni: viva, biforme (orale e scritta), stabile e in crescita</a:t>
            </a:r>
          </a:p>
          <a:p>
            <a:pPr marL="0" indent="0" algn="just">
              <a:buNone/>
            </a:pPr>
            <a:r>
              <a:rPr lang="it-IT" sz="2000" dirty="0" smtClean="0"/>
              <a:t>-differenze: promessa e compimento (la tradizione del NT è definitiva)</a:t>
            </a:r>
          </a:p>
          <a:p>
            <a:pPr marL="0" indent="0" algn="just">
              <a:buNone/>
            </a:pPr>
            <a:endParaRPr lang="it-IT" sz="900" dirty="0" smtClean="0"/>
          </a:p>
          <a:p>
            <a:pPr marL="0" indent="0" algn="just">
              <a:buNone/>
            </a:pPr>
            <a:r>
              <a:rPr lang="it-IT" sz="2000" b="1" dirty="0" smtClean="0"/>
              <a:t>DV 8: La Sacra Tradizione della Chiesa.</a:t>
            </a:r>
          </a:p>
          <a:p>
            <a:pPr algn="just"/>
            <a:r>
              <a:rPr lang="it-IT" sz="2000" dirty="0" smtClean="0"/>
              <a:t>Progredisce nella </a:t>
            </a:r>
            <a:r>
              <a:rPr lang="it-IT" sz="2000" dirty="0" smtClean="0"/>
              <a:t>Chiesa </a:t>
            </a:r>
            <a:r>
              <a:rPr lang="it-IT" sz="2000" dirty="0" smtClean="0"/>
              <a:t>con l’assistenza dello Spirito Santo (approfondisce cioè, attualizzandolo, il contenuto della rivelazione)</a:t>
            </a:r>
          </a:p>
          <a:p>
            <a:pPr algn="just"/>
            <a:r>
              <a:rPr lang="it-IT" sz="2000" dirty="0" smtClean="0"/>
              <a:t>Il </a:t>
            </a:r>
            <a:r>
              <a:rPr lang="it-IT" sz="2000" dirty="0" smtClean="0"/>
              <a:t>Magistero </a:t>
            </a:r>
            <a:r>
              <a:rPr lang="it-IT" sz="2000" dirty="0" smtClean="0"/>
              <a:t>ne è l’interprete ufficiale</a:t>
            </a:r>
          </a:p>
          <a:p>
            <a:pPr algn="just"/>
            <a:r>
              <a:rPr lang="it-IT" sz="2000" dirty="0" smtClean="0"/>
              <a:t>Attraverso la tradizione la Chiesa «tende incessantemente alla pienezza della verità divina»: «Non si tratta più di considerare la tradizione soltanto come un deposito da conservare, ma un patrimonio da approfondire e sviluppare» (</a:t>
            </a:r>
            <a:r>
              <a:rPr lang="it-IT" sz="2000" i="1" dirty="0" smtClean="0"/>
              <a:t>Introduzione allo studio della Scrittura alla luce della DV</a:t>
            </a:r>
            <a:r>
              <a:rPr lang="it-IT" sz="2000" dirty="0" smtClean="0"/>
              <a:t>, 38)</a:t>
            </a:r>
          </a:p>
          <a:p>
            <a:pPr algn="just"/>
            <a:r>
              <a:rPr lang="it-IT" sz="2000" dirty="0" smtClean="0"/>
              <a:t>Sotto l’azione dello Spirito Santo cresce la comprensione della tradizione apostolica («più profonda intelligenza»), ma non la sua estensione. E ciò mediante il contributo di tutte le componenti la comunità ecclesiale (magistero e laici: «credenti»)</a:t>
            </a:r>
          </a:p>
          <a:p>
            <a:pPr algn="just"/>
            <a:r>
              <a:rPr lang="it-IT" sz="2000" dirty="0" smtClean="0"/>
              <a:t>La tradizione fa conoscere alla Chiesa l’intero canone dei Libri Sacri.</a:t>
            </a:r>
          </a:p>
        </p:txBody>
      </p:sp>
    </p:spTree>
    <p:extLst>
      <p:ext uri="{BB962C8B-B14F-4D97-AF65-F5344CB8AC3E}">
        <p14:creationId xmlns:p14="http://schemas.microsoft.com/office/powerpoint/2010/main" val="3430188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Trasmissione orale e scritta della Parola di Dio</a:t>
            </a:r>
            <a:endParaRPr lang="it-IT" sz="2000" dirty="0"/>
          </a:p>
        </p:txBody>
      </p:sp>
      <p:sp>
        <p:nvSpPr>
          <p:cNvPr id="3" name="Segnaposto contenuto 2"/>
          <p:cNvSpPr>
            <a:spLocks noGrp="1"/>
          </p:cNvSpPr>
          <p:nvPr>
            <p:ph idx="1"/>
          </p:nvPr>
        </p:nvSpPr>
        <p:spPr>
          <a:xfrm>
            <a:off x="457200" y="1052736"/>
            <a:ext cx="8229600" cy="5400600"/>
          </a:xfrm>
        </p:spPr>
        <p:txBody>
          <a:bodyPr>
            <a:normAutofit fontScale="92500" lnSpcReduction="20000"/>
          </a:bodyPr>
          <a:lstStyle/>
          <a:p>
            <a:pPr marL="0" indent="0" algn="just">
              <a:buNone/>
            </a:pPr>
            <a:r>
              <a:rPr lang="it-IT" sz="2000" b="1" dirty="0" smtClean="0"/>
              <a:t>DV 9: mutua relazione tra Scrittura e Tradizione</a:t>
            </a:r>
          </a:p>
          <a:p>
            <a:pPr marL="0" indent="0" algn="just">
              <a:buNone/>
            </a:pPr>
            <a:r>
              <a:rPr lang="it-IT" sz="2000" dirty="0" smtClean="0"/>
              <a:t>-prima del Concilio si parlava di Scrittura e Tradizione come due fonti distinte della rivelazione </a:t>
            </a:r>
            <a:r>
              <a:rPr lang="it-IT" sz="2000" dirty="0" smtClean="0"/>
              <a:t>(De </a:t>
            </a:r>
            <a:r>
              <a:rPr lang="it-IT" sz="2000" dirty="0" err="1" smtClean="0"/>
              <a:t>fontibus</a:t>
            </a:r>
            <a:r>
              <a:rPr lang="it-IT" sz="2000" dirty="0" smtClean="0"/>
              <a:t> </a:t>
            </a:r>
            <a:r>
              <a:rPr lang="it-IT" sz="2000" dirty="0" err="1" smtClean="0"/>
              <a:t>revelationis</a:t>
            </a:r>
            <a:r>
              <a:rPr lang="it-IT" sz="2000" dirty="0" smtClean="0"/>
              <a:t>)</a:t>
            </a:r>
          </a:p>
          <a:p>
            <a:pPr marL="0" indent="0" algn="just">
              <a:buNone/>
            </a:pPr>
            <a:r>
              <a:rPr lang="it-IT" sz="2000" dirty="0" smtClean="0"/>
              <a:t>-DV ha avuto il merito di aprire una strada nuova: Scrittura e Tradizione non devono essere considerate realtà separate, ma complementari e intercomunicanti. Entrambe trasmettono la medesima rivelazione anche se in modo diverso: la Scrittura è formalmente Parola di Dio, mentre la Tradizione, che trasmette la Parola di Dio, è formalmente parola umana. E la Chiesa attinge il suo insegnamento sia dalla Scrittura che dalla Tradizione (Cfr. </a:t>
            </a:r>
            <a:r>
              <a:rPr lang="it-IT" sz="2000" i="1" dirty="0" smtClean="0"/>
              <a:t>Introduzione alla Scrittura alla luce della Dei </a:t>
            </a:r>
            <a:r>
              <a:rPr lang="it-IT" sz="2000" i="1" dirty="0" err="1" smtClean="0"/>
              <a:t>Verbum</a:t>
            </a:r>
            <a:r>
              <a:rPr lang="it-IT" sz="2000" dirty="0" smtClean="0"/>
              <a:t>, 40)</a:t>
            </a:r>
          </a:p>
          <a:p>
            <a:pPr marL="0" indent="0" algn="just">
              <a:buNone/>
            </a:pPr>
            <a:r>
              <a:rPr lang="it-IT" sz="2000" b="1" dirty="0" smtClean="0"/>
              <a:t>DV 10: Scrittura, Tradizione e Magistero della Chiesa</a:t>
            </a:r>
          </a:p>
          <a:p>
            <a:pPr marL="0" indent="0" algn="just">
              <a:buNone/>
            </a:pPr>
            <a:r>
              <a:rPr lang="it-IT" sz="2000" dirty="0" smtClean="0"/>
              <a:t>-Sacra Scrittura e Tradizione perciò «costituiscono </a:t>
            </a:r>
            <a:r>
              <a:rPr lang="it-IT" sz="2000" dirty="0"/>
              <a:t>un solo sacro deposito</a:t>
            </a:r>
            <a:r>
              <a:rPr lang="it-IT" sz="2000" dirty="0" smtClean="0"/>
              <a:t>», cioè non possono sussistere indipendentemente: la tradizione è vincolata alla Parola di Dio e la Parola di Dio è capita e resa vitale dalla tradizione</a:t>
            </a:r>
          </a:p>
          <a:p>
            <a:pPr marL="0" indent="0" algn="just">
              <a:buNone/>
            </a:pPr>
            <a:r>
              <a:rPr lang="it-IT" sz="2000" dirty="0" smtClean="0"/>
              <a:t>-Parola e Tradizione sono affidate alla Chiesa nella sua globalità (gerarchia e fedeli) ma il compito di interpretarle ufficialmente «è affidato» al solo Magistero. La Chiesa attinge il suo insegnamento sia dalla Scrittura che dalla Tradizione (cfr. il dogma dell’Assunzione).</a:t>
            </a:r>
          </a:p>
          <a:p>
            <a:pPr marL="0" indent="0" algn="just">
              <a:buNone/>
            </a:pPr>
            <a:r>
              <a:rPr lang="it-IT" sz="2000" dirty="0" smtClean="0"/>
              <a:t>-ciò che si evolve lungo i secoli non è la rivelazione, ma l’intelligenza che di essa noi abbiamo</a:t>
            </a:r>
            <a:endParaRPr lang="it-IT" sz="2000" dirty="0"/>
          </a:p>
        </p:txBody>
      </p:sp>
    </p:spTree>
    <p:extLst>
      <p:ext uri="{BB962C8B-B14F-4D97-AF65-F5344CB8AC3E}">
        <p14:creationId xmlns:p14="http://schemas.microsoft.com/office/powerpoint/2010/main" val="769745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06090"/>
          </a:xfrm>
        </p:spPr>
        <p:txBody>
          <a:bodyPr>
            <a:normAutofit/>
          </a:bodyPr>
          <a:lstStyle/>
          <a:p>
            <a:r>
              <a:rPr lang="it-IT" sz="2000" dirty="0" smtClean="0">
                <a:solidFill>
                  <a:srgbClr val="FF0000"/>
                </a:solidFill>
              </a:rPr>
              <a:t>Introduzione alle Scritture ebraico-cristiane</a:t>
            </a:r>
            <a:br>
              <a:rPr lang="it-IT" sz="2000" dirty="0" smtClean="0">
                <a:solidFill>
                  <a:srgbClr val="FF0000"/>
                </a:solidFill>
              </a:rPr>
            </a:br>
            <a:r>
              <a:rPr lang="it-IT" sz="2000" dirty="0" smtClean="0">
                <a:solidFill>
                  <a:srgbClr val="FF0000"/>
                </a:solidFill>
              </a:rPr>
              <a:t>La Trasmissione orale e scritta della Parola di Dio</a:t>
            </a:r>
            <a:endParaRPr lang="it-IT" sz="2000" dirty="0">
              <a:solidFill>
                <a:srgbClr val="FF0000"/>
              </a:solidFill>
            </a:endParaRPr>
          </a:p>
        </p:txBody>
      </p:sp>
      <p:sp>
        <p:nvSpPr>
          <p:cNvPr id="3" name="Segnaposto contenuto 2"/>
          <p:cNvSpPr>
            <a:spLocks noGrp="1"/>
          </p:cNvSpPr>
          <p:nvPr>
            <p:ph idx="1"/>
          </p:nvPr>
        </p:nvSpPr>
        <p:spPr>
          <a:xfrm>
            <a:off x="457200" y="980728"/>
            <a:ext cx="8229600" cy="5145435"/>
          </a:xfrm>
        </p:spPr>
        <p:txBody>
          <a:bodyPr>
            <a:normAutofit lnSpcReduction="10000"/>
          </a:bodyPr>
          <a:lstStyle/>
          <a:p>
            <a:pPr marL="0" indent="0">
              <a:buNone/>
            </a:pPr>
            <a:r>
              <a:rPr lang="it-IT" sz="1400" dirty="0" smtClean="0">
                <a:latin typeface="Comic Sans MS" pitchFamily="66" charset="0"/>
              </a:rPr>
              <a:t>Dalla tradizione agli scritti: la Formazione dei Libri Sacri d’Israele</a:t>
            </a:r>
          </a:p>
          <a:p>
            <a:r>
              <a:rPr lang="it-IT" sz="1400" dirty="0" smtClean="0"/>
              <a:t>Epoca patriarcale:		tradizioni orali (la famiglia «luogo» di trasmissione)</a:t>
            </a:r>
          </a:p>
          <a:p>
            <a:pPr algn="just"/>
            <a:r>
              <a:rPr lang="it-IT" sz="1400" dirty="0" smtClean="0"/>
              <a:t>Esodo:			tradizioni che saranno alla base del Pentateuco (il culto)</a:t>
            </a:r>
          </a:p>
          <a:p>
            <a:pPr algn="just"/>
            <a:r>
              <a:rPr lang="it-IT" sz="1400" dirty="0" smtClean="0"/>
              <a:t>Conquista della terra:	tradizioni confluite in </a:t>
            </a:r>
            <a:r>
              <a:rPr lang="it-IT" sz="1400" dirty="0" err="1" smtClean="0"/>
              <a:t>Gs</a:t>
            </a:r>
            <a:r>
              <a:rPr lang="it-IT" sz="1400" dirty="0" smtClean="0"/>
              <a:t> e 1 </a:t>
            </a:r>
            <a:r>
              <a:rPr lang="it-IT" sz="1400" dirty="0" err="1" smtClean="0"/>
              <a:t>Gdc</a:t>
            </a:r>
            <a:r>
              <a:rPr lang="it-IT" sz="1400" dirty="0" smtClean="0"/>
              <a:t> (i santuari «luoghi» di tradizioni)</a:t>
            </a:r>
          </a:p>
          <a:p>
            <a:pPr algn="just"/>
            <a:r>
              <a:rPr lang="it-IT" sz="1400" dirty="0" smtClean="0"/>
              <a:t>Epoca dei Giudici:		tradizioni raccolte in 2 </a:t>
            </a:r>
            <a:r>
              <a:rPr lang="it-IT" sz="1400" dirty="0" err="1" smtClean="0"/>
              <a:t>Gdc</a:t>
            </a:r>
            <a:r>
              <a:rPr lang="it-IT" sz="1400" dirty="0" smtClean="0"/>
              <a:t> e in 1 Sam 1-7</a:t>
            </a:r>
          </a:p>
          <a:p>
            <a:pPr algn="just"/>
            <a:r>
              <a:rPr lang="it-IT" sz="1400" dirty="0" smtClean="0"/>
              <a:t>Epoca monarchica (X/VI):	-storia di Saul raccolta in 1 Sam 8-2 Sam 1</a:t>
            </a:r>
          </a:p>
          <a:p>
            <a:pPr marL="0" indent="0" algn="just">
              <a:buNone/>
            </a:pPr>
            <a:r>
              <a:rPr lang="it-IT" sz="1400" dirty="0" smtClean="0"/>
              <a:t>			-storia di Davide raccolta in 2 Sam 2- 1 Re 1. Inizio della composizione 			dei Salmi (si protrarrà fin dopo l’esilio)</a:t>
            </a:r>
          </a:p>
          <a:p>
            <a:pPr marL="0" indent="0" algn="just">
              <a:buNone/>
            </a:pPr>
            <a:r>
              <a:rPr lang="it-IT" sz="1400" dirty="0" smtClean="0"/>
              <a:t>			-storia di Salomone raccolta in 1 Re 2-11. inizia la tradizione sapienziale, 			la cui ultima redazione avverrà dopo l’esilio babilonese. Viene messa per 			iscritto la tradizione J del Pentateuco (metà del X sec.)</a:t>
            </a:r>
          </a:p>
          <a:p>
            <a:pPr algn="just"/>
            <a:r>
              <a:rPr lang="it-IT" sz="1400" dirty="0" smtClean="0"/>
              <a:t>Monarchia successiva:	si compilano gli annali dei re di Israele e di Giuda a cui rimandano 1 			e 2 Re, 1 e 2 Cr. </a:t>
            </a:r>
            <a:r>
              <a:rPr lang="it-IT" sz="1400" u="sng" dirty="0" smtClean="0"/>
              <a:t>Nel regno del nord</a:t>
            </a:r>
            <a:r>
              <a:rPr lang="it-IT" sz="1400" dirty="0" smtClean="0"/>
              <a:t> prima stesura scritta della tradizione 			E. Racconti biografici di Elia e Eliseo (1 Re 17 – 2 Re 10). Libri di Amos e 			Osea (VIII sec.). </a:t>
            </a:r>
            <a:r>
              <a:rPr lang="it-IT" sz="1400" u="sng" dirty="0" smtClean="0"/>
              <a:t>Al sud</a:t>
            </a:r>
            <a:r>
              <a:rPr lang="it-IT" sz="1400" dirty="0" smtClean="0"/>
              <a:t>: Isaia (1-39), Geremia, </a:t>
            </a:r>
            <a:r>
              <a:rPr lang="it-IT" sz="1400" dirty="0" err="1" smtClean="0"/>
              <a:t>Michea</a:t>
            </a:r>
            <a:r>
              <a:rPr lang="it-IT" sz="1400" dirty="0" smtClean="0"/>
              <a:t>, </a:t>
            </a:r>
            <a:r>
              <a:rPr lang="it-IT" sz="1400" dirty="0" err="1" smtClean="0"/>
              <a:t>Sofonia</a:t>
            </a:r>
            <a:r>
              <a:rPr lang="it-IT" sz="1400" dirty="0" smtClean="0"/>
              <a:t>, Nahum, 			</a:t>
            </a:r>
            <a:r>
              <a:rPr lang="it-IT" sz="1400" dirty="0" err="1" smtClean="0"/>
              <a:t>Abacuc</a:t>
            </a:r>
            <a:r>
              <a:rPr lang="it-IT" sz="1400" dirty="0" smtClean="0"/>
              <a:t>. Raccolta di Proverbi (</a:t>
            </a:r>
            <a:r>
              <a:rPr lang="it-IT" sz="1400" dirty="0" err="1" smtClean="0"/>
              <a:t>cf</a:t>
            </a:r>
            <a:r>
              <a:rPr lang="it-IT" sz="1400" dirty="0" smtClean="0"/>
              <a:t> Pr 25,1). Dopo il crollo del regno del Nord 			(722/721) , in quello del Sud un redattore fonde insieme J e </a:t>
            </a:r>
            <a:r>
              <a:rPr lang="it-IT" sz="1400" dirty="0" err="1" smtClean="0"/>
              <a:t>E</a:t>
            </a:r>
            <a:r>
              <a:rPr lang="it-IT" sz="1400" dirty="0" smtClean="0"/>
              <a:t> (</a:t>
            </a:r>
            <a:r>
              <a:rPr lang="it-IT" sz="1400" dirty="0" err="1" smtClean="0"/>
              <a:t>jehovista</a:t>
            </a:r>
            <a:r>
              <a:rPr lang="it-IT" sz="1400" dirty="0" smtClean="0"/>
              <a:t>). 			Al tempo di </a:t>
            </a:r>
            <a:r>
              <a:rPr lang="it-IT" sz="1400" dirty="0" err="1" smtClean="0"/>
              <a:t>Giosia</a:t>
            </a:r>
            <a:r>
              <a:rPr lang="it-IT" sz="1400" dirty="0" smtClean="0"/>
              <a:t> (640-609) si colloca la fonte D (redazione della Legge 			di santità; </a:t>
            </a:r>
            <a:r>
              <a:rPr lang="it-IT" sz="1400" dirty="0" err="1" smtClean="0"/>
              <a:t>Lev</a:t>
            </a:r>
            <a:r>
              <a:rPr lang="it-IT" sz="1400" dirty="0" smtClean="0"/>
              <a:t> </a:t>
            </a:r>
            <a:r>
              <a:rPr lang="it-IT" sz="1400" dirty="0" smtClean="0"/>
              <a:t>17-26) </a:t>
            </a:r>
            <a:r>
              <a:rPr lang="it-IT" sz="1400" dirty="0" smtClean="0"/>
              <a:t>e della parte centrale del </a:t>
            </a:r>
            <a:r>
              <a:rPr lang="it-IT" sz="1400" dirty="0" err="1" smtClean="0"/>
              <a:t>Dt</a:t>
            </a:r>
            <a:r>
              <a:rPr lang="it-IT" sz="1400" dirty="0" smtClean="0"/>
              <a:t>, il cosiddetto «codice 			deuteronomico» (</a:t>
            </a:r>
            <a:r>
              <a:rPr lang="it-IT" sz="1400" dirty="0" err="1" smtClean="0"/>
              <a:t>Dt</a:t>
            </a:r>
            <a:r>
              <a:rPr lang="it-IT" sz="1400" dirty="0" smtClean="0"/>
              <a:t> 12-26). 586: il regno del Sud in esilio</a:t>
            </a:r>
          </a:p>
          <a:p>
            <a:pPr algn="just"/>
            <a:r>
              <a:rPr lang="it-IT" sz="1400" dirty="0" smtClean="0"/>
              <a:t>Esilio (586/531):		Redazione della tradizione P.  Libro delle Lamentazioni, Deutero-Isaia 			(40-55), Ezechiele. Redazione della storia deuteronomistica (</a:t>
            </a:r>
            <a:r>
              <a:rPr lang="it-IT" sz="1400" dirty="0" err="1" smtClean="0"/>
              <a:t>Gs</a:t>
            </a:r>
            <a:r>
              <a:rPr lang="it-IT" sz="1400" dirty="0" smtClean="0"/>
              <a:t>, </a:t>
            </a:r>
            <a:r>
              <a:rPr lang="it-IT" sz="1400" dirty="0" err="1" smtClean="0"/>
              <a:t>Gdc</a:t>
            </a:r>
            <a:r>
              <a:rPr lang="it-IT" sz="1400" dirty="0" smtClean="0"/>
              <a:t>, 1-2 			Sam, 1-2 Re)</a:t>
            </a:r>
          </a:p>
          <a:p>
            <a:pPr marL="0" indent="0">
              <a:buNone/>
            </a:pPr>
            <a:endParaRPr lang="it-IT" sz="1400" dirty="0"/>
          </a:p>
        </p:txBody>
      </p:sp>
    </p:spTree>
    <p:extLst>
      <p:ext uri="{BB962C8B-B14F-4D97-AF65-F5344CB8AC3E}">
        <p14:creationId xmlns:p14="http://schemas.microsoft.com/office/powerpoint/2010/main" val="3947196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r>
              <a:rPr lang="it-IT" sz="2000" dirty="0" smtClean="0">
                <a:solidFill>
                  <a:srgbClr val="FF0000"/>
                </a:solidFill>
              </a:rPr>
              <a:t>Introduzione alle Scritture ebraico-cristiane</a:t>
            </a:r>
            <a:br>
              <a:rPr lang="it-IT" sz="2000" dirty="0" smtClean="0">
                <a:solidFill>
                  <a:srgbClr val="FF0000"/>
                </a:solidFill>
              </a:rPr>
            </a:br>
            <a:r>
              <a:rPr lang="it-IT" sz="2000" dirty="0" smtClean="0">
                <a:solidFill>
                  <a:srgbClr val="FF0000"/>
                </a:solidFill>
              </a:rPr>
              <a:t>La Trasmissione orale e scritta della Parola di Dio</a:t>
            </a:r>
            <a:endParaRPr lang="it-IT" sz="2000" dirty="0">
              <a:solidFill>
                <a:srgbClr val="FF0000"/>
              </a:solidFill>
            </a:endParaRPr>
          </a:p>
        </p:txBody>
      </p:sp>
      <p:sp>
        <p:nvSpPr>
          <p:cNvPr id="3" name="Segnaposto contenuto 2"/>
          <p:cNvSpPr>
            <a:spLocks noGrp="1"/>
          </p:cNvSpPr>
          <p:nvPr>
            <p:ph idx="1"/>
          </p:nvPr>
        </p:nvSpPr>
        <p:spPr>
          <a:xfrm>
            <a:off x="457200" y="1124744"/>
            <a:ext cx="8229600" cy="5001419"/>
          </a:xfrm>
        </p:spPr>
        <p:txBody>
          <a:bodyPr>
            <a:normAutofit lnSpcReduction="10000"/>
          </a:bodyPr>
          <a:lstStyle/>
          <a:p>
            <a:pPr algn="just"/>
            <a:r>
              <a:rPr lang="it-IT" sz="1400" dirty="0" smtClean="0"/>
              <a:t>Giudaismo (531/0):		Libri di Aggeo, Zaccaria (1-8), Trito-Isaia (56-66), </a:t>
            </a:r>
            <a:r>
              <a:rPr lang="it-IT" sz="1400" dirty="0" err="1" smtClean="0"/>
              <a:t>Malachia</a:t>
            </a:r>
            <a:r>
              <a:rPr lang="it-IT" sz="1400" dirty="0" smtClean="0"/>
              <a:t>, </a:t>
            </a:r>
            <a:r>
              <a:rPr lang="it-IT" sz="1400" dirty="0" err="1" smtClean="0"/>
              <a:t>Abdia</a:t>
            </a:r>
            <a:r>
              <a:rPr lang="it-IT" sz="1400" dirty="0" smtClean="0"/>
              <a:t>, Gioele, 			Deutero-Zaccaria (9-14), Daniele. Redazione definitiva di Pr, </a:t>
            </a:r>
            <a:r>
              <a:rPr lang="it-IT" sz="1400" dirty="0" err="1" smtClean="0"/>
              <a:t>Gb</a:t>
            </a:r>
            <a:r>
              <a:rPr lang="it-IT" sz="1400" dirty="0"/>
              <a:t>,</a:t>
            </a:r>
            <a:r>
              <a:rPr lang="it-IT" sz="1400" dirty="0" smtClean="0"/>
              <a:t> </a:t>
            </a:r>
            <a:r>
              <a:rPr lang="it-IT" sz="1400" dirty="0" err="1" smtClean="0"/>
              <a:t>Rut</a:t>
            </a:r>
            <a:r>
              <a:rPr lang="it-IT" sz="1400" dirty="0" smtClean="0"/>
              <a:t> e 			</a:t>
            </a:r>
            <a:r>
              <a:rPr lang="it-IT" sz="1400" dirty="0" err="1" smtClean="0"/>
              <a:t>Neemia</a:t>
            </a:r>
            <a:r>
              <a:rPr lang="it-IT" sz="1400" dirty="0" smtClean="0"/>
              <a:t>. </a:t>
            </a:r>
            <a:r>
              <a:rPr lang="it-IT" sz="1400" u="sng" dirty="0" smtClean="0"/>
              <a:t>Redazione definitiva del Pentateuco</a:t>
            </a:r>
            <a:r>
              <a:rPr lang="it-IT" sz="1400" dirty="0" smtClean="0"/>
              <a:t>. Opera del Cronista (1 e 2 			Cr, </a:t>
            </a:r>
            <a:r>
              <a:rPr lang="it-IT" sz="1400" dirty="0" err="1" smtClean="0"/>
              <a:t>Esd</a:t>
            </a:r>
            <a:r>
              <a:rPr lang="it-IT" sz="1400" dirty="0" smtClean="0"/>
              <a:t>, </a:t>
            </a:r>
            <a:r>
              <a:rPr lang="it-IT" sz="1400" dirty="0" smtClean="0"/>
              <a:t>Ne). </a:t>
            </a:r>
            <a:r>
              <a:rPr lang="it-IT" sz="1400" dirty="0" smtClean="0"/>
              <a:t>Si sviluppa la letteratura sapienziale: raccolta dei Salmi e dei 			Proverbi. Vengono Scritti </a:t>
            </a:r>
            <a:r>
              <a:rPr lang="it-IT" sz="1400" dirty="0" err="1" smtClean="0"/>
              <a:t>Gb</a:t>
            </a:r>
            <a:r>
              <a:rPr lang="it-IT" sz="1400" dirty="0" smtClean="0"/>
              <a:t>, </a:t>
            </a:r>
            <a:r>
              <a:rPr lang="it-IT" sz="1400" dirty="0" err="1" smtClean="0"/>
              <a:t>Qo</a:t>
            </a:r>
            <a:r>
              <a:rPr lang="it-IT" sz="1400" dirty="0" smtClean="0"/>
              <a:t>, </a:t>
            </a:r>
            <a:r>
              <a:rPr lang="it-IT" sz="1400" dirty="0" err="1" smtClean="0"/>
              <a:t>Ct</a:t>
            </a:r>
            <a:r>
              <a:rPr lang="it-IT" sz="1400" dirty="0" smtClean="0"/>
              <a:t>, Sir. </a:t>
            </a:r>
          </a:p>
          <a:p>
            <a:pPr marL="0" indent="0" algn="just">
              <a:buNone/>
            </a:pPr>
            <a:r>
              <a:rPr lang="it-IT" sz="1400" dirty="0" smtClean="0"/>
              <a:t>			Alcuni testi di questo periodo vengono classificati come </a:t>
            </a:r>
            <a:r>
              <a:rPr lang="it-IT" sz="1400" dirty="0" err="1" smtClean="0"/>
              <a:t>Midrash</a:t>
            </a:r>
            <a:r>
              <a:rPr lang="it-IT" sz="1400" dirty="0" smtClean="0"/>
              <a:t> (ricerca, 			dal verbo </a:t>
            </a:r>
            <a:r>
              <a:rPr lang="it-IT" sz="1400" dirty="0" err="1" smtClean="0"/>
              <a:t>darash</a:t>
            </a:r>
            <a:r>
              <a:rPr lang="it-IT" sz="1400" dirty="0" smtClean="0"/>
              <a:t>=cercare), perché sono una libera utilizzazione delle 			tradizioni e dei dati della storia antica, con lo scopo di edificare e istruire 			per la vita: </a:t>
            </a:r>
            <a:r>
              <a:rPr lang="it-IT" sz="1400" dirty="0" err="1" smtClean="0"/>
              <a:t>Tb</a:t>
            </a:r>
            <a:r>
              <a:rPr lang="it-IT" sz="1400" dirty="0" smtClean="0"/>
              <a:t>, </a:t>
            </a:r>
            <a:r>
              <a:rPr lang="it-IT" sz="1400" dirty="0" err="1" smtClean="0"/>
              <a:t>Est,Gdt</a:t>
            </a:r>
            <a:r>
              <a:rPr lang="it-IT" sz="1400" dirty="0" smtClean="0"/>
              <a:t>, </a:t>
            </a:r>
            <a:r>
              <a:rPr lang="it-IT" sz="1400" dirty="0" err="1" smtClean="0"/>
              <a:t>Gio</a:t>
            </a:r>
            <a:r>
              <a:rPr lang="it-IT" sz="1400" dirty="0" smtClean="0"/>
              <a:t>, </a:t>
            </a:r>
            <a:r>
              <a:rPr lang="it-IT" sz="1400" dirty="0" err="1" smtClean="0"/>
              <a:t>Rut</a:t>
            </a:r>
            <a:r>
              <a:rPr lang="it-IT" sz="1400" dirty="0" smtClean="0"/>
              <a:t>.</a:t>
            </a:r>
          </a:p>
          <a:p>
            <a:pPr marL="0" indent="0" algn="just">
              <a:buNone/>
            </a:pPr>
            <a:r>
              <a:rPr lang="it-IT" sz="1400" dirty="0" smtClean="0"/>
              <a:t>			L’ultimo Libro in ordine di composizione è </a:t>
            </a:r>
            <a:r>
              <a:rPr lang="it-IT" sz="1400" dirty="0" err="1" smtClean="0"/>
              <a:t>Sap</a:t>
            </a:r>
            <a:r>
              <a:rPr lang="it-IT" sz="1400" dirty="0" smtClean="0"/>
              <a:t>, scritto in greco nella 			seconda metà del I sec. a.C., alla vigilia del cristianesimo.</a:t>
            </a:r>
          </a:p>
          <a:p>
            <a:pPr marL="0" indent="0" algn="ctr">
              <a:buNone/>
            </a:pPr>
            <a:r>
              <a:rPr lang="it-IT" sz="1400" dirty="0" smtClean="0"/>
              <a:t>***</a:t>
            </a:r>
          </a:p>
          <a:p>
            <a:pPr algn="just"/>
            <a:r>
              <a:rPr lang="it-IT" sz="1400" dirty="0" smtClean="0"/>
              <a:t>La tradizione ebraica divide la Scrittura in tre parti, che è solita indicare con l’acronimo </a:t>
            </a:r>
            <a:r>
              <a:rPr lang="it-IT" sz="1400" b="1" dirty="0" err="1" smtClean="0"/>
              <a:t>TaNaK</a:t>
            </a:r>
            <a:endParaRPr lang="it-IT" sz="1400" b="1" dirty="0" smtClean="0"/>
          </a:p>
          <a:p>
            <a:pPr marL="0" indent="0" algn="just">
              <a:buNone/>
            </a:pPr>
            <a:r>
              <a:rPr lang="it-IT" sz="1400" dirty="0" smtClean="0"/>
              <a:t>	</a:t>
            </a:r>
            <a:r>
              <a:rPr lang="it-IT" sz="1400" dirty="0" err="1" smtClean="0"/>
              <a:t>Torā</a:t>
            </a:r>
            <a:r>
              <a:rPr lang="it-IT" sz="1400" dirty="0" smtClean="0"/>
              <a:t>: 	5 Libri: Genesi, Esodo, Levitico, Numeri, Deuteronomio </a:t>
            </a:r>
          </a:p>
          <a:p>
            <a:pPr marL="0" indent="0" algn="just">
              <a:buNone/>
            </a:pPr>
            <a:r>
              <a:rPr lang="it-IT" sz="1400" dirty="0" smtClean="0"/>
              <a:t>	</a:t>
            </a:r>
            <a:r>
              <a:rPr lang="it-IT" sz="1400" dirty="0" err="1" smtClean="0"/>
              <a:t>Nebiim</a:t>
            </a:r>
            <a:r>
              <a:rPr lang="it-IT" sz="1400" dirty="0" smtClean="0"/>
              <a:t>:	8 Libri: </a:t>
            </a:r>
            <a:r>
              <a:rPr lang="it-IT" sz="1400" u="sng" dirty="0" smtClean="0"/>
              <a:t>Profeti anteriori</a:t>
            </a:r>
            <a:r>
              <a:rPr lang="it-IT" sz="1400" dirty="0" smtClean="0"/>
              <a:t>: Giosuè, Giudici, Samuele, Re. </a:t>
            </a:r>
            <a:r>
              <a:rPr lang="it-IT" sz="1400" u="sng" dirty="0" smtClean="0"/>
              <a:t>Profeti posteriori</a:t>
            </a:r>
            <a:r>
              <a:rPr lang="it-IT" sz="1400" dirty="0" smtClean="0"/>
              <a:t>: Isaia, 		Geremia, Ezechiele. </a:t>
            </a:r>
            <a:r>
              <a:rPr lang="it-IT" sz="1400" u="sng" dirty="0" smtClean="0"/>
              <a:t>Profeti minori</a:t>
            </a:r>
            <a:r>
              <a:rPr lang="it-IT" sz="1400" dirty="0" smtClean="0"/>
              <a:t> (in un solo libro):Osea, Amos, Gioele, </a:t>
            </a:r>
            <a:r>
              <a:rPr lang="it-IT" sz="1400" dirty="0" err="1" smtClean="0"/>
              <a:t>Abdia</a:t>
            </a:r>
            <a:r>
              <a:rPr lang="it-IT" sz="1400" dirty="0" smtClean="0"/>
              <a:t>, Giona, 		</a:t>
            </a:r>
            <a:r>
              <a:rPr lang="it-IT" sz="1400" dirty="0" err="1" smtClean="0"/>
              <a:t>Michea</a:t>
            </a:r>
            <a:r>
              <a:rPr lang="it-IT" sz="1400" dirty="0" smtClean="0"/>
              <a:t>, Nahum, </a:t>
            </a:r>
            <a:r>
              <a:rPr lang="it-IT" sz="1400" dirty="0" err="1" smtClean="0"/>
              <a:t>Abacuc</a:t>
            </a:r>
            <a:r>
              <a:rPr lang="it-IT" sz="1400" dirty="0" smtClean="0"/>
              <a:t>, </a:t>
            </a:r>
            <a:r>
              <a:rPr lang="it-IT" sz="1400" dirty="0" err="1" smtClean="0"/>
              <a:t>Sofonia</a:t>
            </a:r>
            <a:r>
              <a:rPr lang="it-IT" sz="1400" dirty="0" smtClean="0"/>
              <a:t>, Aggeo, Zaccaria, </a:t>
            </a:r>
            <a:r>
              <a:rPr lang="it-IT" sz="1400" dirty="0" err="1" smtClean="0"/>
              <a:t>Malachia</a:t>
            </a:r>
            <a:endParaRPr lang="it-IT" sz="1400" dirty="0" smtClean="0"/>
          </a:p>
          <a:p>
            <a:pPr marL="0" indent="0" algn="just">
              <a:buNone/>
            </a:pPr>
            <a:r>
              <a:rPr lang="it-IT" sz="1400" dirty="0" smtClean="0"/>
              <a:t>	</a:t>
            </a:r>
            <a:r>
              <a:rPr lang="it-IT" sz="1400" dirty="0" err="1" smtClean="0"/>
              <a:t>Ketubim</a:t>
            </a:r>
            <a:r>
              <a:rPr lang="it-IT" sz="1400" dirty="0" smtClean="0"/>
              <a:t>:	11 Libri: Salmi, Giobbe, Proverbi, Cantico dei Cantici, </a:t>
            </a:r>
            <a:r>
              <a:rPr lang="it-IT" sz="1400" dirty="0" err="1" smtClean="0"/>
              <a:t>Rut</a:t>
            </a:r>
            <a:r>
              <a:rPr lang="it-IT" sz="1400" dirty="0" smtClean="0"/>
              <a:t>, Lamentazioni, Ecclesiaste, 		Ester, Daniele, Esdra-</a:t>
            </a:r>
            <a:r>
              <a:rPr lang="it-IT" sz="1400" dirty="0" err="1" smtClean="0"/>
              <a:t>Neemia</a:t>
            </a:r>
            <a:r>
              <a:rPr lang="it-IT" sz="1400" dirty="0" smtClean="0"/>
              <a:t>, Cronache</a:t>
            </a:r>
          </a:p>
          <a:p>
            <a:pPr algn="just"/>
            <a:r>
              <a:rPr lang="it-IT" sz="1400" dirty="0" smtClean="0"/>
              <a:t>Confrontando questo elenco con l’indice delle nostre Bibbie ci accorgiamo che queste ultime comprendono altri Libri (i cosiddetti «deuterocanonici»), che sono giunti a noi soltanto il lingua greca (</a:t>
            </a:r>
            <a:r>
              <a:rPr lang="it-IT" sz="1400" dirty="0" err="1" smtClean="0"/>
              <a:t>Tb</a:t>
            </a:r>
            <a:r>
              <a:rPr lang="it-IT" sz="1400" dirty="0" smtClean="0"/>
              <a:t>, </a:t>
            </a:r>
            <a:r>
              <a:rPr lang="it-IT" sz="1400" dirty="0" err="1" smtClean="0"/>
              <a:t>Gdt</a:t>
            </a:r>
            <a:r>
              <a:rPr lang="it-IT" sz="1400" dirty="0" smtClean="0"/>
              <a:t>, 1 e 2 Mac, Bar, </a:t>
            </a:r>
            <a:r>
              <a:rPr lang="it-IT" sz="1400" dirty="0" err="1" smtClean="0"/>
              <a:t>Sap</a:t>
            </a:r>
            <a:r>
              <a:rPr lang="it-IT" sz="1400" dirty="0" smtClean="0"/>
              <a:t>, Sir), insieme ad alcune parti di Dan (13-14) e di Est (10, 4-16,24) </a:t>
            </a:r>
            <a:endParaRPr lang="it-IT" sz="1400" dirty="0"/>
          </a:p>
        </p:txBody>
      </p:sp>
    </p:spTree>
    <p:extLst>
      <p:ext uri="{BB962C8B-B14F-4D97-AF65-F5344CB8AC3E}">
        <p14:creationId xmlns:p14="http://schemas.microsoft.com/office/powerpoint/2010/main" val="3130835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a:solidFill>
                  <a:srgbClr val="FF0000"/>
                </a:solidFill>
              </a:rPr>
              <a:t>Introduzione alle Scritture ebraico-cristiane</a:t>
            </a:r>
            <a:br>
              <a:rPr lang="it-IT" sz="2800" dirty="0">
                <a:solidFill>
                  <a:srgbClr val="FF0000"/>
                </a:solidFill>
              </a:rPr>
            </a:br>
            <a:r>
              <a:rPr lang="it-IT" sz="2800" dirty="0">
                <a:solidFill>
                  <a:srgbClr val="FF0000"/>
                </a:solidFill>
              </a:rPr>
              <a:t>La Trasmissione orale e scritta della Parola di Dio</a:t>
            </a:r>
            <a:endParaRPr lang="it-IT" sz="2800" dirty="0"/>
          </a:p>
        </p:txBody>
      </p:sp>
      <p:sp>
        <p:nvSpPr>
          <p:cNvPr id="3" name="Segnaposto contenuto 2"/>
          <p:cNvSpPr>
            <a:spLocks noGrp="1"/>
          </p:cNvSpPr>
          <p:nvPr>
            <p:ph idx="1"/>
          </p:nvPr>
        </p:nvSpPr>
        <p:spPr/>
        <p:txBody>
          <a:bodyPr>
            <a:normAutofit fontScale="85000" lnSpcReduction="20000"/>
          </a:bodyPr>
          <a:lstStyle/>
          <a:p>
            <a:pPr marL="0" indent="0">
              <a:buNone/>
            </a:pPr>
            <a:r>
              <a:rPr lang="it-IT" dirty="0"/>
              <a:t>Il Talmud (insegnamento) stabilisce che la </a:t>
            </a:r>
            <a:r>
              <a:rPr lang="it-IT" dirty="0" err="1"/>
              <a:t>Torā</a:t>
            </a:r>
            <a:r>
              <a:rPr lang="it-IT" dirty="0"/>
              <a:t> contiene </a:t>
            </a:r>
            <a:r>
              <a:rPr lang="it-IT" b="1" dirty="0"/>
              <a:t>613 </a:t>
            </a:r>
            <a:r>
              <a:rPr lang="it-IT" b="1" dirty="0" err="1"/>
              <a:t>Mitzvòt</a:t>
            </a:r>
            <a:r>
              <a:rPr lang="it-IT" dirty="0"/>
              <a:t> (precetti), uno stile di vita regolato da precetti che l’ebreo deve seguire per il suo ruolo nel mondo:</a:t>
            </a:r>
          </a:p>
          <a:p>
            <a:pPr marL="0" indent="0">
              <a:buNone/>
            </a:pPr>
            <a:r>
              <a:rPr lang="it-IT" dirty="0"/>
              <a:t>-</a:t>
            </a:r>
            <a:r>
              <a:rPr lang="it-IT" b="1" dirty="0"/>
              <a:t>248 sono comandamenti positivi</a:t>
            </a:r>
            <a:r>
              <a:rPr lang="it-IT" dirty="0"/>
              <a:t>, obblighi (es: la circoncisione) </a:t>
            </a:r>
          </a:p>
          <a:p>
            <a:pPr marL="0" indent="0">
              <a:buNone/>
            </a:pPr>
            <a:r>
              <a:rPr lang="it-IT" dirty="0"/>
              <a:t>-</a:t>
            </a:r>
            <a:r>
              <a:rPr lang="it-IT" b="1" dirty="0"/>
              <a:t>365 sono comandamenti negativi</a:t>
            </a:r>
            <a:r>
              <a:rPr lang="it-IT" dirty="0"/>
              <a:t>, divieti (es: ciò che non può essere fatto nel giorno di sabato)</a:t>
            </a:r>
          </a:p>
          <a:p>
            <a:pPr marL="0" indent="0">
              <a:buNone/>
            </a:pPr>
            <a:r>
              <a:rPr lang="it-IT" b="1" dirty="0"/>
              <a:t>Il numero di questi precetti è sicuramente simbolico</a:t>
            </a:r>
            <a:r>
              <a:rPr lang="it-IT" dirty="0"/>
              <a:t>: la tradizione rabbinica infatti insegnava che 248 era il numero delle ossa del corpo umano, sommato ai 365 giorni dell'anno</a:t>
            </a:r>
          </a:p>
          <a:p>
            <a:endParaRPr lang="it-IT" dirty="0"/>
          </a:p>
        </p:txBody>
      </p:sp>
    </p:spTree>
    <p:extLst>
      <p:ext uri="{BB962C8B-B14F-4D97-AF65-F5344CB8AC3E}">
        <p14:creationId xmlns:p14="http://schemas.microsoft.com/office/powerpoint/2010/main" val="3007540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pPr marL="0" indent="0"/>
            <a:r>
              <a:rPr lang="it-IT" sz="2000" dirty="0" smtClean="0">
                <a:solidFill>
                  <a:srgbClr val="FF0000"/>
                </a:solidFill>
              </a:rPr>
              <a:t>Introduzione alle Scritture ebraico-cristiane</a:t>
            </a:r>
            <a:br>
              <a:rPr lang="it-IT" sz="2000" dirty="0" smtClean="0">
                <a:solidFill>
                  <a:srgbClr val="FF0000"/>
                </a:solidFill>
              </a:rPr>
            </a:br>
            <a:r>
              <a:rPr lang="it-IT" sz="2000" dirty="0" smtClean="0">
                <a:solidFill>
                  <a:srgbClr val="FF0000"/>
                </a:solidFill>
              </a:rPr>
              <a:t>La Trasmissione orale e scritta della Parola di Dio</a:t>
            </a:r>
            <a:endParaRPr lang="it-IT" sz="2000" dirty="0">
              <a:solidFill>
                <a:srgbClr val="FF0000"/>
              </a:solidFill>
            </a:endParaRPr>
          </a:p>
        </p:txBody>
      </p:sp>
      <p:sp>
        <p:nvSpPr>
          <p:cNvPr id="3" name="Segnaposto contenuto 2"/>
          <p:cNvSpPr>
            <a:spLocks noGrp="1"/>
          </p:cNvSpPr>
          <p:nvPr>
            <p:ph idx="1"/>
          </p:nvPr>
        </p:nvSpPr>
        <p:spPr>
          <a:xfrm>
            <a:off x="457200" y="1196752"/>
            <a:ext cx="8229600" cy="4929411"/>
          </a:xfrm>
        </p:spPr>
        <p:txBody>
          <a:bodyPr>
            <a:normAutofit lnSpcReduction="10000"/>
          </a:bodyPr>
          <a:lstStyle/>
          <a:p>
            <a:pPr marL="0" indent="0">
              <a:buNone/>
            </a:pPr>
            <a:r>
              <a:rPr lang="it-IT" sz="1400" dirty="0" smtClean="0">
                <a:latin typeface="Comic Sans MS" pitchFamily="66" charset="0"/>
              </a:rPr>
              <a:t>La Formazione dei Libri Sacri Cristiani</a:t>
            </a:r>
          </a:p>
          <a:p>
            <a:pPr algn="just"/>
            <a:r>
              <a:rPr lang="it-IT" sz="1400" dirty="0" smtClean="0"/>
              <a:t>Dopo Pentecoste inizia la tradizione su Gesù (detti e fatti), che si esprime nella predicazione apostolica, nella catechesi e nella liturgia (</a:t>
            </a:r>
            <a:r>
              <a:rPr lang="it-IT" sz="1400" dirty="0" smtClean="0"/>
              <a:t>cf</a:t>
            </a:r>
            <a:r>
              <a:rPr lang="it-IT" sz="1400" dirty="0" smtClean="0"/>
              <a:t>r. </a:t>
            </a:r>
            <a:r>
              <a:rPr lang="it-IT" sz="1400" dirty="0" smtClean="0"/>
              <a:t>At </a:t>
            </a:r>
            <a:r>
              <a:rPr lang="it-IT" sz="1400" dirty="0" smtClean="0"/>
              <a:t>2, 42).</a:t>
            </a:r>
          </a:p>
          <a:p>
            <a:pPr algn="just"/>
            <a:r>
              <a:rPr lang="it-IT" sz="1400" dirty="0" smtClean="0"/>
              <a:t>Tra gli anni 50-60 le Lettere di Paolo: 1 e 2 Tessalonicesi (deutero? Fine I sec.), 1 e 2 Corinti, Filippesi (alcuni le pongono tra le «lettere dalla prigionia»), Galati e Romani.</a:t>
            </a:r>
          </a:p>
          <a:p>
            <a:pPr algn="just"/>
            <a:r>
              <a:rPr lang="it-IT" sz="1400" dirty="0" smtClean="0"/>
              <a:t>Dal 61 al 63, mentre Paolo è prigioniero a Roma, le «lettere dalla prigionia»: </a:t>
            </a:r>
            <a:r>
              <a:rPr lang="it-IT" sz="1400" dirty="0" err="1" smtClean="0"/>
              <a:t>Colossesi</a:t>
            </a:r>
            <a:r>
              <a:rPr lang="it-IT" sz="1400" dirty="0" smtClean="0"/>
              <a:t> (deutero? Anni ‘80), Efesini (Deutero? Anni ‘80), Filemone; alcuni vi aggiungono Filippesi. Le tre prigionie di Paolo (Filippi: 49/51 circa </a:t>
            </a:r>
            <a:r>
              <a:rPr lang="it-IT" sz="1400" dirty="0" smtClean="0"/>
              <a:t>cfr. At </a:t>
            </a:r>
            <a:r>
              <a:rPr lang="it-IT" sz="1400" dirty="0" smtClean="0"/>
              <a:t>16, 23-24. Cesarea: 58 </a:t>
            </a:r>
            <a:r>
              <a:rPr lang="it-IT" sz="1400" dirty="0" smtClean="0"/>
              <a:t>cfr. </a:t>
            </a:r>
            <a:r>
              <a:rPr lang="it-IT" sz="1400" dirty="0" smtClean="0"/>
              <a:t>At 23, 23-24, 22-27. </a:t>
            </a:r>
            <a:r>
              <a:rPr lang="it-IT" sz="1400" b="1" dirty="0" smtClean="0"/>
              <a:t>Roma</a:t>
            </a:r>
            <a:r>
              <a:rPr lang="it-IT" sz="1400" dirty="0" smtClean="0"/>
              <a:t>: 61/63 </a:t>
            </a:r>
            <a:r>
              <a:rPr lang="it-IT" sz="1400" dirty="0" smtClean="0"/>
              <a:t>cfr. </a:t>
            </a:r>
            <a:r>
              <a:rPr lang="it-IT" sz="1400" dirty="0" smtClean="0"/>
              <a:t>At 28,16-30.</a:t>
            </a:r>
          </a:p>
          <a:p>
            <a:pPr algn="just"/>
            <a:r>
              <a:rPr lang="it-IT" sz="1400" dirty="0" smtClean="0"/>
              <a:t>«Lettere pastorali» (1 e 2 Timoteo, Tito), se sono autentiche si collocano negli anni 63-67. La critica però preferisce collocarle nell’ultimo decennio del I secolo («scuola paolina»).</a:t>
            </a:r>
          </a:p>
          <a:p>
            <a:pPr algn="just"/>
            <a:r>
              <a:rPr lang="it-IT" sz="1400" dirty="0" smtClean="0"/>
              <a:t>Fine I sec.: </a:t>
            </a:r>
            <a:r>
              <a:rPr lang="it-IT" sz="1400" i="1" dirty="0" smtClean="0"/>
              <a:t>corpus </a:t>
            </a:r>
            <a:r>
              <a:rPr lang="it-IT" sz="1400" i="1" dirty="0" err="1" smtClean="0"/>
              <a:t>paulinum</a:t>
            </a:r>
            <a:endParaRPr lang="it-IT" sz="1400" i="1" dirty="0" smtClean="0"/>
          </a:p>
          <a:p>
            <a:pPr algn="just"/>
            <a:r>
              <a:rPr lang="it-IT" sz="1400" dirty="0" smtClean="0"/>
              <a:t>Dal 65 all’80 circa: Vangeli Sinottici e gli Atti degli Apostoli.</a:t>
            </a:r>
          </a:p>
          <a:p>
            <a:pPr algn="just"/>
            <a:r>
              <a:rPr lang="it-IT" sz="1400" dirty="0" smtClean="0"/>
              <a:t>Dopo il IV secolo un gruppo di scritti apostolici, in forma di lettera, sono raggruppati sotto la denominazione di «lettere cattoliche» (Giacomo, forse nel 62;  1 Pietro, forse negli anni 60-66; Ebrei, tra il 70 e il 90; Giuda, tra il 90 e il 95; 1-2-3 Giovanni e 2 Pietro fine I inizio II secolo).</a:t>
            </a:r>
          </a:p>
          <a:p>
            <a:pPr algn="just"/>
            <a:r>
              <a:rPr lang="it-IT" sz="1400" dirty="0" smtClean="0"/>
              <a:t>Vangelo di Giovanni: fine I secolo.</a:t>
            </a:r>
          </a:p>
          <a:p>
            <a:pPr algn="just"/>
            <a:r>
              <a:rPr lang="it-IT" sz="1400" dirty="0" smtClean="0"/>
              <a:t>Apocalisse: fine I secolo.</a:t>
            </a:r>
          </a:p>
          <a:p>
            <a:pPr marL="0" indent="0" algn="just">
              <a:buNone/>
            </a:pPr>
            <a:r>
              <a:rPr lang="it-IT" sz="1400" dirty="0" smtClean="0"/>
              <a:t>-Sono 27 Libri di lunghezza diversa, alcuni narrativi (Vangeli e Atti), altri epistolari (Paolo e Cattoliche), uno profetico (Apocalisse), ma l’argomento è unico: la persona e il messaggio di Gesù di </a:t>
            </a:r>
            <a:r>
              <a:rPr lang="it-IT" sz="1400" dirty="0" err="1" smtClean="0"/>
              <a:t>Nazaret</a:t>
            </a:r>
            <a:endParaRPr lang="it-IT" sz="1400" dirty="0" smtClean="0"/>
          </a:p>
          <a:p>
            <a:pPr marL="0" indent="0" algn="just">
              <a:buNone/>
            </a:pPr>
            <a:r>
              <a:rPr lang="it-IT" sz="1400" dirty="0" smtClean="0"/>
              <a:t>-La Bibbia perciò è un libro unico e molteplice, proveniente dal popolo ebraico (prima Alleanza, «Testamento») e continuato dai cristiani (seconda Alleanza, «Testamento»): 2 </a:t>
            </a:r>
            <a:r>
              <a:rPr lang="it-IT" sz="1400" dirty="0" err="1" smtClean="0"/>
              <a:t>Cor</a:t>
            </a:r>
            <a:r>
              <a:rPr lang="it-IT" sz="1400" dirty="0" smtClean="0"/>
              <a:t> 3,14; cfr. </a:t>
            </a:r>
            <a:r>
              <a:rPr lang="it-IT" sz="1400" dirty="0" err="1" smtClean="0"/>
              <a:t>Gal</a:t>
            </a:r>
            <a:r>
              <a:rPr lang="it-IT" sz="1400" dirty="0" smtClean="0"/>
              <a:t> 4,21 ss.; Lc 22,20 (Mt e Mc hanno solo «alleanza»); cf1 </a:t>
            </a:r>
            <a:r>
              <a:rPr lang="it-IT" sz="1400" dirty="0" err="1" smtClean="0"/>
              <a:t>Cor</a:t>
            </a:r>
            <a:r>
              <a:rPr lang="it-IT" sz="1400" dirty="0" smtClean="0"/>
              <a:t> 11,25.</a:t>
            </a:r>
          </a:p>
          <a:p>
            <a:pPr marL="0" indent="0">
              <a:buNone/>
            </a:pPr>
            <a:endParaRPr lang="it-IT" sz="1400" dirty="0"/>
          </a:p>
        </p:txBody>
      </p:sp>
    </p:spTree>
    <p:extLst>
      <p:ext uri="{BB962C8B-B14F-4D97-AF65-F5344CB8AC3E}">
        <p14:creationId xmlns:p14="http://schemas.microsoft.com/office/powerpoint/2010/main" val="2213077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34082"/>
          </a:xfrm>
        </p:spPr>
        <p:txBody>
          <a:bodyPr>
            <a:normAutofit fontScale="90000"/>
          </a:bodyPr>
          <a:lstStyle/>
          <a:p>
            <a:r>
              <a:rPr lang="it-IT" sz="2000" dirty="0">
                <a:solidFill>
                  <a:srgbClr val="FF0000"/>
                </a:solidFill>
              </a:rPr>
              <a:t>Introduzione alle Scritture ebraico-cristiane</a:t>
            </a:r>
            <a:r>
              <a:rPr lang="it-IT" sz="2000" dirty="0">
                <a:solidFill>
                  <a:srgbClr val="0070C0"/>
                </a:solidFill>
              </a:rPr>
              <a:t/>
            </a:r>
            <a:br>
              <a:rPr lang="it-IT" sz="2000" dirty="0">
                <a:solidFill>
                  <a:srgbClr val="0070C0"/>
                </a:solidFill>
              </a:rPr>
            </a:br>
            <a:r>
              <a:rPr lang="it-IT" sz="2000" dirty="0">
                <a:solidFill>
                  <a:srgbClr val="FF0000"/>
                </a:solidFill>
              </a:rPr>
              <a:t>La Trasmissione orale e scritta della Parola di </a:t>
            </a:r>
            <a:r>
              <a:rPr lang="it-IT" sz="2000" dirty="0" smtClean="0">
                <a:solidFill>
                  <a:srgbClr val="FF0000"/>
                </a:solidFill>
              </a:rPr>
              <a:t>Dio</a:t>
            </a:r>
            <a:endParaRPr lang="it-IT" sz="2000" dirty="0">
              <a:solidFill>
                <a:srgbClr val="FF0000"/>
              </a:solidFill>
            </a:endParaRPr>
          </a:p>
        </p:txBody>
      </p:sp>
      <p:sp>
        <p:nvSpPr>
          <p:cNvPr id="3" name="Segnaposto contenuto 2"/>
          <p:cNvSpPr>
            <a:spLocks noGrp="1"/>
          </p:cNvSpPr>
          <p:nvPr>
            <p:ph idx="1"/>
          </p:nvPr>
        </p:nvSpPr>
        <p:spPr>
          <a:xfrm>
            <a:off x="457200" y="908720"/>
            <a:ext cx="8229600" cy="5832648"/>
          </a:xfrm>
        </p:spPr>
        <p:txBody>
          <a:bodyPr>
            <a:noAutofit/>
          </a:bodyPr>
          <a:lstStyle/>
          <a:p>
            <a:pPr algn="just"/>
            <a:r>
              <a:rPr lang="it-IT" sz="1600" dirty="0" smtClean="0"/>
              <a:t>Abbiamo notato come «il divenire della Bibbia corre parallelo al divenire della storia di Israele e della prima comunità cristiana» </a:t>
            </a:r>
            <a:r>
              <a:rPr lang="it-IT" sz="1600" dirty="0" smtClean="0"/>
              <a:t>(cfr. </a:t>
            </a:r>
            <a:r>
              <a:rPr lang="it-IT" sz="1600" dirty="0" err="1" smtClean="0"/>
              <a:t>Mazzinghi</a:t>
            </a:r>
            <a:r>
              <a:rPr lang="it-IT" sz="1600" dirty="0" smtClean="0"/>
              <a:t>-Mannucci</a:t>
            </a:r>
            <a:r>
              <a:rPr lang="it-IT" sz="1600" dirty="0" smtClean="0"/>
              <a:t>, 119).</a:t>
            </a:r>
          </a:p>
          <a:p>
            <a:pPr algn="just"/>
            <a:r>
              <a:rPr lang="it-IT" sz="1600" dirty="0" smtClean="0"/>
              <a:t>Non è un libro caduto dal cielo (</a:t>
            </a:r>
            <a:r>
              <a:rPr lang="it-IT" sz="1600" dirty="0" smtClean="0"/>
              <a:t>come l’Islam intende il </a:t>
            </a:r>
            <a:r>
              <a:rPr lang="it-IT" sz="1600" dirty="0" smtClean="0"/>
              <a:t>Corano), ma la memoria scritta del popolo di Dio, nel tempo e nella storia. In primo luogo è quindi una </a:t>
            </a:r>
            <a:r>
              <a:rPr lang="it-IT" sz="1600" b="1" dirty="0" smtClean="0"/>
              <a:t>parola umana</a:t>
            </a:r>
            <a:r>
              <a:rPr lang="it-IT" sz="1600" dirty="0" smtClean="0"/>
              <a:t>, frutto della fatica di tanti uomini – molti sconosciuti – che, come </a:t>
            </a:r>
            <a:r>
              <a:rPr lang="it-IT" sz="1600" b="1" dirty="0" smtClean="0"/>
              <a:t>veri autori </a:t>
            </a:r>
            <a:r>
              <a:rPr lang="it-IT" sz="1600" dirty="0" smtClean="0"/>
              <a:t>(cfr. DV11a) si sono serviti dei modi di scrivere tipici dell’epoca, i </a:t>
            </a:r>
            <a:r>
              <a:rPr lang="it-IT" sz="1600" b="1" dirty="0" smtClean="0"/>
              <a:t>generi letterari</a:t>
            </a:r>
            <a:r>
              <a:rPr lang="it-IT" sz="1600" dirty="0" smtClean="0"/>
              <a:t>. </a:t>
            </a:r>
            <a:endParaRPr lang="it-IT" sz="1600" dirty="0"/>
          </a:p>
          <a:p>
            <a:pPr algn="just"/>
            <a:r>
              <a:rPr lang="it-IT" sz="1600" dirty="0" smtClean="0"/>
              <a:t>In quanto parola umana, la Bibbia (ossia «i libri»: 46 AT 27 NT) è soggetta al limite della natura umana: imperfezioni, lacune, limiti, inesattezze, da ogni punto di vista, anche morale: «Le parole di Dio, espresse con lingue umane, si sono fatte </a:t>
            </a:r>
            <a:r>
              <a:rPr lang="it-IT" sz="1600" b="1" dirty="0" smtClean="0"/>
              <a:t>simili al parlare dell’uomo</a:t>
            </a:r>
            <a:r>
              <a:rPr lang="it-IT" sz="1600" dirty="0" smtClean="0"/>
              <a:t>, come già il Verbo dell’eterno Padre, avendo assunto </a:t>
            </a:r>
            <a:r>
              <a:rPr lang="it-IT" sz="1600" b="1" dirty="0" smtClean="0"/>
              <a:t>le debolezze</a:t>
            </a:r>
            <a:r>
              <a:rPr lang="it-IT" sz="1600" dirty="0" smtClean="0"/>
              <a:t> dell’umana natura, si fece simile all’uomo» (DV13). Nella Bibbia, cioè, la parola umana non è stata assorbita, ma assunta dalla parola di Dio: «non si incontra la parola di Dio se non toccando e attraversando tutto lo spessore della parola umana» </a:t>
            </a:r>
            <a:r>
              <a:rPr lang="it-IT" sz="1600" dirty="0" smtClean="0"/>
              <a:t>(</a:t>
            </a:r>
            <a:r>
              <a:rPr lang="it-IT" sz="1600" dirty="0" err="1" smtClean="0"/>
              <a:t>Mazzinghi</a:t>
            </a:r>
            <a:r>
              <a:rPr lang="it-IT" sz="1600" dirty="0" smtClean="0"/>
              <a:t>-Mannucci</a:t>
            </a:r>
            <a:r>
              <a:rPr lang="it-IT" sz="1600" dirty="0" smtClean="0"/>
              <a:t>, 122).</a:t>
            </a:r>
          </a:p>
          <a:p>
            <a:pPr marL="0" indent="0" algn="ctr">
              <a:buNone/>
            </a:pPr>
            <a:r>
              <a:rPr lang="it-IT" sz="1600" dirty="0" smtClean="0"/>
              <a:t>«</a:t>
            </a:r>
            <a:r>
              <a:rPr lang="it-IT" sz="1600" dirty="0"/>
              <a:t>Gli evangelisti composero i loro libri divini col sudore della loro fronte </a:t>
            </a:r>
          </a:p>
          <a:p>
            <a:pPr marL="0" indent="0" algn="ctr">
              <a:buNone/>
            </a:pPr>
            <a:r>
              <a:rPr lang="it-IT" sz="1600" dirty="0"/>
              <a:t>e con il soffio dello Spirito» (L. A. </a:t>
            </a:r>
            <a:r>
              <a:rPr lang="it-IT" sz="1600" dirty="0" err="1"/>
              <a:t>Schökel</a:t>
            </a:r>
            <a:r>
              <a:rPr lang="it-IT" sz="1600" dirty="0"/>
              <a:t>)</a:t>
            </a:r>
          </a:p>
          <a:p>
            <a:pPr algn="just"/>
            <a:r>
              <a:rPr lang="it-IT" sz="1600" b="1" dirty="0" smtClean="0"/>
              <a:t>Le lingue della Bibbia</a:t>
            </a:r>
            <a:r>
              <a:rPr lang="it-IT" sz="1600" dirty="0" smtClean="0"/>
              <a:t>:</a:t>
            </a:r>
          </a:p>
          <a:p>
            <a:pPr marL="0" indent="0" algn="just">
              <a:buNone/>
            </a:pPr>
            <a:r>
              <a:rPr lang="it-IT" sz="1600" dirty="0" smtClean="0"/>
              <a:t>-in ebraico quasi tutto l’AT (in greco </a:t>
            </a:r>
            <a:r>
              <a:rPr lang="it-IT" sz="1600" dirty="0" err="1" smtClean="0"/>
              <a:t>Sap</a:t>
            </a:r>
            <a:r>
              <a:rPr lang="it-IT" sz="1600" dirty="0" smtClean="0"/>
              <a:t>, 2 Mac); alcuni libri, dei quali l’originale in lingua ebraica o aramaica è andato perduto, li conosciamo nella traduzione in lingua greca (1Mac, </a:t>
            </a:r>
            <a:r>
              <a:rPr lang="it-IT" sz="1600" dirty="0" err="1" smtClean="0"/>
              <a:t>Giud</a:t>
            </a:r>
            <a:r>
              <a:rPr lang="it-IT" sz="1600" dirty="0" smtClean="0"/>
              <a:t>, </a:t>
            </a:r>
            <a:r>
              <a:rPr lang="it-IT" sz="1600" dirty="0" err="1" smtClean="0"/>
              <a:t>Tob</a:t>
            </a:r>
            <a:r>
              <a:rPr lang="it-IT" sz="1600" dirty="0" smtClean="0"/>
              <a:t>, Bar e alcune sezioni di Dan e Est). Del Sir, che si presenta come una traduzione greca dall’ebraico (cfr. Prologo), tra il XIX e il XX sec. sono state scoperte ampie parti dell’originale ebraico in Egitto e a </a:t>
            </a:r>
            <a:r>
              <a:rPr lang="it-IT" sz="1600" dirty="0" err="1" smtClean="0"/>
              <a:t>Qumran</a:t>
            </a:r>
            <a:endParaRPr lang="it-IT" sz="1600" dirty="0" smtClean="0"/>
          </a:p>
          <a:p>
            <a:pPr marL="0" indent="0" algn="just">
              <a:buNone/>
            </a:pPr>
            <a:r>
              <a:rPr lang="it-IT" sz="1600" dirty="0" smtClean="0"/>
              <a:t>-in greco (koinè </a:t>
            </a:r>
            <a:r>
              <a:rPr lang="it-IT" sz="1600" dirty="0" err="1" smtClean="0"/>
              <a:t>diàlektos</a:t>
            </a:r>
            <a:r>
              <a:rPr lang="it-IT" sz="1600" dirty="0" smtClean="0"/>
              <a:t>, una koinè </a:t>
            </a:r>
            <a:r>
              <a:rPr lang="it-IT" sz="1600" i="1" dirty="0" err="1" smtClean="0"/>
              <a:t>semitizzata</a:t>
            </a:r>
            <a:r>
              <a:rPr lang="it-IT" sz="1600" dirty="0" smtClean="0"/>
              <a:t>) è scritto tutto il NT</a:t>
            </a:r>
          </a:p>
          <a:p>
            <a:pPr marL="0" indent="0" algn="just">
              <a:buNone/>
            </a:pPr>
            <a:endParaRPr lang="it-IT" sz="1600" dirty="0"/>
          </a:p>
        </p:txBody>
      </p:sp>
    </p:spTree>
    <p:extLst>
      <p:ext uri="{BB962C8B-B14F-4D97-AF65-F5344CB8AC3E}">
        <p14:creationId xmlns:p14="http://schemas.microsoft.com/office/powerpoint/2010/main" val="208236808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494</TotalTime>
  <Words>4981</Words>
  <Application>Microsoft Office PowerPoint</Application>
  <PresentationFormat>Presentazione su schermo (4:3)</PresentationFormat>
  <Paragraphs>182</Paragraphs>
  <Slides>25</Slides>
  <Notes>0</Notes>
  <HiddenSlides>0</HiddenSlides>
  <MMClips>0</MMClips>
  <ScaleCrop>false</ScaleCrop>
  <HeadingPairs>
    <vt:vector size="4" baseType="variant">
      <vt:variant>
        <vt:lpstr>Tema</vt:lpstr>
      </vt:variant>
      <vt:variant>
        <vt:i4>1</vt:i4>
      </vt:variant>
      <vt:variant>
        <vt:lpstr>Titoli diapositive</vt:lpstr>
      </vt:variant>
      <vt:variant>
        <vt:i4>25</vt:i4>
      </vt:variant>
    </vt:vector>
  </HeadingPairs>
  <TitlesOfParts>
    <vt:vector size="26" baseType="lpstr">
      <vt:lpstr>Tema di Office</vt:lpstr>
      <vt:lpstr>Introduzione alle Scritture ebraico-cristiane La Trasmissione orale e scritta della Parola di Dio</vt:lpstr>
      <vt:lpstr>Introduzione alle Scritture ebraico-cristiane La Trasmissione orale e scritta della Parola di Dio</vt:lpstr>
      <vt:lpstr>Introduzione alle Scritture ebraico-cristiane La Trasmissione orale e scritta della Parola di Dio</vt:lpstr>
      <vt:lpstr>Introduzione alle Scritture ebraico-cristiane La Trasmissione orale e scritta della Parola di Dio</vt:lpstr>
      <vt:lpstr>Introduzione alle Scritture ebraico-cristiane La Trasmissione orale e scritta della Parola di Dio</vt:lpstr>
      <vt:lpstr>Introduzione alle Scritture ebraico-cristiane La Trasmissione orale e scritta della Parola di Dio</vt:lpstr>
      <vt:lpstr>Introduzione alle Scritture ebraico-cristiane La Trasmissione orale e scritta della Parola di Dio</vt:lpstr>
      <vt:lpstr>Introduzione alle Scritture ebraico-cristiane La Trasmissione orale e scritta della Parola di Dio</vt:lpstr>
      <vt:lpstr>Introduzione alle Scritture ebraico-cristiane La Trasmissione orale e scritta della Parola di Dio</vt:lpstr>
      <vt:lpstr>Introduzione alle Scritture ebraico-cristiane La Trasmissione orale e scritta della Parola di Dio</vt:lpstr>
      <vt:lpstr>Introduzione alle Scritture ebraico-cristiane La Trasmissione orale e scritta della Parola di Dio </vt:lpstr>
      <vt:lpstr>Rotolo di papiro</vt:lpstr>
      <vt:lpstr>Introduzione alle Scritture ebraico-cristiane La Trasmissione orale e scritta della Parola di Dio</vt:lpstr>
      <vt:lpstr>Introduzione alle Scritture ebraico-cristiane La Trasmissione orale e scritta della Parola di Dio</vt:lpstr>
      <vt:lpstr>Il Codice di Efrem, o Codex Ephraemi Rescriptus (Parigi, Bibliothèque Nationale; sigla C o 04) è un «palinsesto», un manoscritto su pergamena del V sec.  scritto in greco onciale (maiuscolo).</vt:lpstr>
      <vt:lpstr>Introduzione alle Scritture ebraico-cristiane La Trasmissione orale e scritta della Parola di Dio</vt:lpstr>
      <vt:lpstr>Il Codex Vaticanus (B o 03), insieme al Sinaitico, è il più antico esempio di Bibbia completa dall'inizio della Genesi alla fine dell‘Apocalisse, trascritto nella prima metà del IV secolo, forse attorno al 325 d.C. È scritto in greco, su pergamena, con lettere onciali (maiuscole)</vt:lpstr>
      <vt:lpstr>Introduzione alle Scritture ebraico-cristiane La Trasmissione orale e scritta della Parola di Dio</vt:lpstr>
      <vt:lpstr>Un esempio di ricostruzione del testo: Il papiro Rylands</vt:lpstr>
      <vt:lpstr>«Disse dunque loro Pilato: prendete lui voi e secondo la legge di voi giudicate lui. Dissero a lui i Giudei: A noi non è lecito uccidere nessuno; perché la parola di Gesù si adempisse, quella che dis se indicando con quale morte stava per essere ucciso. Rientrò dunque di nuovo nel preto rio Pilato e fece chiamare Gesù e disse a lui: Tu sei il re dei Giu dei?» </vt:lpstr>
      <vt:lpstr>«Disse allora a lui Pilato: dunque re sei tu? Rispose Gesù: Tu (lo) dici che re sono.  Io per questo sono nato  e per questo sono venuto nel mondo: per rendere testimonianza  alla verità. […] Dice a lui Pilato: cos’è La verità? E questa cosa avendo detto di nuovo uscì dai Giudei e dice a loro: Io non trovo in lui nessuna colpa» </vt:lpstr>
      <vt:lpstr>Introduzione alle Scritture ebraico-cristiane La Trasmissione orale e scritta della Parola di Dio</vt:lpstr>
      <vt:lpstr>Introduzione alle Scritture ebraico-cristiane La Trasmissione orale e scritta della Parola di Dio</vt:lpstr>
      <vt:lpstr>Introduzione alle Scritture ebraico-cristiane La Trasmissione orale e scritta della Parola di Dio</vt:lpstr>
      <vt:lpstr>Introduzione alle Scritture ebraico-cristiane La Trasmissione orale e scritta della Parola di Dio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Introduzione alle Scritture ebraico-cristiane La Trasmissione orale e scritta della Parola di Dio</dc:title>
  <dc:creator>Flavio</dc:creator>
  <cp:lastModifiedBy>Flavio</cp:lastModifiedBy>
  <cp:revision>86</cp:revision>
  <cp:lastPrinted>2020-10-23T09:00:04Z</cp:lastPrinted>
  <dcterms:created xsi:type="dcterms:W3CDTF">2020-10-22T10:17:18Z</dcterms:created>
  <dcterms:modified xsi:type="dcterms:W3CDTF">2024-11-17T17:37:11Z</dcterms:modified>
</cp:coreProperties>
</file>