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62" y="123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3580054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3634857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230227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3808808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679186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3521298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1074729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3279884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3673899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2871310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7CB58B-F4FA-42F7-8CC7-7D004DC3F1A3}" type="datetimeFigureOut">
              <a:rPr lang="it-IT" smtClean="0"/>
              <a:pPr/>
              <a:t>20/11/2024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1284206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7CB58B-F4FA-42F7-8CC7-7D004DC3F1A3}" type="datetimeFigureOut">
              <a:rPr lang="it-IT" smtClean="0"/>
              <a:pPr/>
              <a:t>20/11/2024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2F1B01-6656-461D-B008-D86BE86DE6A1}" type="slidenum">
              <a:rPr lang="it-IT" smtClean="0"/>
              <a:pPr/>
              <a:t>‹N›</a:t>
            </a:fld>
            <a:endParaRPr lang="it-IT"/>
          </a:p>
        </p:txBody>
      </p:sp>
    </p:spTree>
    <p:extLst>
      <p:ext uri="{BB962C8B-B14F-4D97-AF65-F5344CB8AC3E}">
        <p14:creationId xmlns="" xmlns:p14="http://schemas.microsoft.com/office/powerpoint/2010/main" val="1749763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778098"/>
          </a:xfrm>
        </p:spPr>
        <p:txBody>
          <a:bodyPr>
            <a:normAutofit fontScale="90000"/>
          </a:bodyPr>
          <a:lstStyle/>
          <a:p>
            <a:r>
              <a:rPr lang="it-IT" sz="2000" dirty="0" smtClean="0">
                <a:solidFill>
                  <a:srgbClr val="C00000"/>
                </a:solidFill>
              </a:rPr>
              <a:t>Introduzione alle Scritture ebraico-cristiane</a:t>
            </a:r>
            <a:br>
              <a:rPr lang="it-IT" sz="2000" dirty="0" smtClean="0">
                <a:solidFill>
                  <a:srgbClr val="C00000"/>
                </a:solidFill>
              </a:rPr>
            </a:br>
            <a:r>
              <a:rPr lang="it-IT" sz="2000" dirty="0" smtClean="0">
                <a:solidFill>
                  <a:srgbClr val="C00000"/>
                </a:solidFill>
              </a:rPr>
              <a:t>La Bibbia è Parola di Dio</a:t>
            </a:r>
            <a:br>
              <a:rPr lang="it-IT" sz="2000" dirty="0" smtClean="0">
                <a:solidFill>
                  <a:srgbClr val="C00000"/>
                </a:solidFill>
              </a:rPr>
            </a:br>
            <a:endParaRPr lang="it-IT" sz="2000" dirty="0"/>
          </a:p>
        </p:txBody>
      </p:sp>
      <p:sp>
        <p:nvSpPr>
          <p:cNvPr id="5" name="Segnaposto contenuto 4"/>
          <p:cNvSpPr>
            <a:spLocks noGrp="1"/>
          </p:cNvSpPr>
          <p:nvPr>
            <p:ph idx="1"/>
          </p:nvPr>
        </p:nvSpPr>
        <p:spPr>
          <a:xfrm>
            <a:off x="457200" y="836712"/>
            <a:ext cx="8229600" cy="5832648"/>
          </a:xfrm>
        </p:spPr>
        <p:txBody>
          <a:bodyPr>
            <a:normAutofit lnSpcReduction="10000"/>
          </a:bodyPr>
          <a:lstStyle/>
          <a:p>
            <a:pPr marL="0" indent="0" algn="just">
              <a:buNone/>
            </a:pPr>
            <a:r>
              <a:rPr lang="it-IT" sz="2000" dirty="0" smtClean="0"/>
              <a:t>-Per 13 volte Dei </a:t>
            </a:r>
            <a:r>
              <a:rPr lang="it-IT" sz="2000" dirty="0" err="1" smtClean="0"/>
              <a:t>Verbum</a:t>
            </a:r>
            <a:r>
              <a:rPr lang="it-IT" sz="2000" dirty="0" smtClean="0"/>
              <a:t> fa riferimento al carisma dell’ispirazione, che è l’argomento del cap. III al n.11a:</a:t>
            </a:r>
          </a:p>
          <a:p>
            <a:pPr marL="0" indent="0" algn="just">
              <a:buNone/>
            </a:pPr>
            <a:r>
              <a:rPr lang="it-IT" sz="2000" dirty="0" smtClean="0"/>
              <a:t>«Le </a:t>
            </a:r>
            <a:r>
              <a:rPr lang="it-IT" sz="2000" dirty="0"/>
              <a:t>verità divinamente rivelate, che sono contenute ed espresse nei libri della sacra Scrittura, furono scritte per ispirazione dello Spirito </a:t>
            </a:r>
            <a:r>
              <a:rPr lang="it-IT" sz="2000" dirty="0" smtClean="0"/>
              <a:t>Santo. </a:t>
            </a:r>
            <a:r>
              <a:rPr lang="it-IT" sz="2000" dirty="0"/>
              <a:t>La santa madre Chiesa, per fede apostolica, ritiene </a:t>
            </a:r>
            <a:r>
              <a:rPr lang="it-IT" sz="2000" b="1" dirty="0"/>
              <a:t>sacri e canonici tutti interi i libri sia </a:t>
            </a:r>
            <a:r>
              <a:rPr lang="it-IT" sz="2000" b="1" dirty="0" smtClean="0"/>
              <a:t>dell’Antico </a:t>
            </a:r>
            <a:r>
              <a:rPr lang="it-IT" sz="2000" b="1" dirty="0"/>
              <a:t>che del Nuovo Testamento, con tutte le loro parti, perché scritti per ispirazione dello Spirito </a:t>
            </a:r>
            <a:r>
              <a:rPr lang="it-IT" sz="2000" b="1" dirty="0" smtClean="0"/>
              <a:t>Santo</a:t>
            </a:r>
            <a:r>
              <a:rPr lang="it-IT" sz="2000" dirty="0" smtClean="0"/>
              <a:t>, </a:t>
            </a:r>
            <a:r>
              <a:rPr lang="it-IT" sz="2000" b="1" dirty="0" smtClean="0"/>
              <a:t>hanno </a:t>
            </a:r>
            <a:r>
              <a:rPr lang="it-IT" sz="2000" b="1" dirty="0"/>
              <a:t>Dio per autore</a:t>
            </a:r>
            <a:r>
              <a:rPr lang="it-IT" sz="2000" dirty="0"/>
              <a:t> e come tali sono stati consegnati alla Chiesa </a:t>
            </a:r>
            <a:r>
              <a:rPr lang="it-IT" sz="2000" dirty="0" smtClean="0"/>
              <a:t>[cfr. </a:t>
            </a:r>
            <a:r>
              <a:rPr lang="it-IT" sz="2000" i="1" dirty="0" smtClean="0"/>
              <a:t>Dei </a:t>
            </a:r>
            <a:r>
              <a:rPr lang="it-IT" sz="2000" i="1" dirty="0" err="1" smtClean="0"/>
              <a:t>Filius</a:t>
            </a:r>
            <a:r>
              <a:rPr lang="it-IT" sz="2000" dirty="0" smtClean="0"/>
              <a:t>]. Per </a:t>
            </a:r>
            <a:r>
              <a:rPr lang="it-IT" sz="2000" dirty="0"/>
              <a:t>la composizione dei libri sacri, Dio scelse e si servì di uomini nel possesso delle loro facoltà e capacità </a:t>
            </a:r>
            <a:r>
              <a:rPr lang="it-IT" sz="2000" dirty="0" smtClean="0"/>
              <a:t>[cfr. </a:t>
            </a:r>
            <a:r>
              <a:rPr lang="it-IT" sz="2000" i="1" dirty="0" smtClean="0"/>
              <a:t>Divino </a:t>
            </a:r>
            <a:r>
              <a:rPr lang="it-IT" sz="2000" i="1" dirty="0" err="1" smtClean="0"/>
              <a:t>Afflante</a:t>
            </a:r>
            <a:r>
              <a:rPr lang="it-IT" sz="2000" i="1" dirty="0" smtClean="0"/>
              <a:t> </a:t>
            </a:r>
            <a:r>
              <a:rPr lang="it-IT" sz="2000" i="1" dirty="0" err="1" smtClean="0"/>
              <a:t>Spiritu</a:t>
            </a:r>
            <a:r>
              <a:rPr lang="it-IT" sz="2000" dirty="0" smtClean="0"/>
              <a:t>], </a:t>
            </a:r>
            <a:r>
              <a:rPr lang="it-IT" sz="2000" dirty="0"/>
              <a:t>affinché, agendo egli in essi e per loro </a:t>
            </a:r>
            <a:r>
              <a:rPr lang="it-IT" sz="2000" dirty="0" smtClean="0"/>
              <a:t>mezzo, </a:t>
            </a:r>
            <a:r>
              <a:rPr lang="it-IT" sz="2000" dirty="0"/>
              <a:t>scrivessero </a:t>
            </a:r>
            <a:r>
              <a:rPr lang="it-IT" sz="2000" b="1" dirty="0"/>
              <a:t>come veri autori</a:t>
            </a:r>
            <a:r>
              <a:rPr lang="it-IT" sz="2000" dirty="0"/>
              <a:t>, tutte e soltanto quelle cose che egli voleva fossero scritte </a:t>
            </a:r>
            <a:r>
              <a:rPr lang="it-IT" sz="2000" dirty="0" smtClean="0"/>
              <a:t>[cfr. </a:t>
            </a:r>
            <a:r>
              <a:rPr lang="it-IT" sz="2000" i="1" dirty="0" err="1" smtClean="0"/>
              <a:t>Providentissimus</a:t>
            </a:r>
            <a:r>
              <a:rPr lang="it-IT" sz="2000" i="1" dirty="0" smtClean="0"/>
              <a:t> Deus</a:t>
            </a:r>
            <a:r>
              <a:rPr lang="it-IT" sz="2000" dirty="0" smtClean="0"/>
              <a:t>]»</a:t>
            </a:r>
            <a:endParaRPr lang="it-IT" sz="800" dirty="0"/>
          </a:p>
          <a:p>
            <a:pPr marL="0" indent="0" algn="just">
              <a:buNone/>
            </a:pPr>
            <a:r>
              <a:rPr lang="it-IT" sz="2000" dirty="0" smtClean="0"/>
              <a:t>-Pur essendo in primo luogo </a:t>
            </a:r>
            <a:r>
              <a:rPr lang="it-IT" sz="2000" b="1" dirty="0" smtClean="0"/>
              <a:t>parola di uomini</a:t>
            </a:r>
            <a:r>
              <a:rPr lang="it-IT" sz="2000" dirty="0" smtClean="0"/>
              <a:t>, la sinagoga e la chiesa hanno sempre accostato la Bibbia come </a:t>
            </a:r>
            <a:r>
              <a:rPr lang="it-IT" sz="2000" b="1" dirty="0" smtClean="0"/>
              <a:t>parola di Dio</a:t>
            </a:r>
            <a:r>
              <a:rPr lang="it-IT" sz="2000" dirty="0" smtClean="0"/>
              <a:t>, ossia il libro della rivelazione di Dio (per noi cristiani, culminante in Gesù Cristo!) Ebrei e cristiani non si accontentano di dire che la Bibbia contiene la rivelazione, ma che essa «</a:t>
            </a:r>
            <a:r>
              <a:rPr lang="it-IT" sz="2000" b="1" dirty="0" smtClean="0"/>
              <a:t>è Parola di Dio in quanto messa per iscritto sotto l’ispirazione dello Spirito Santo</a:t>
            </a:r>
            <a:r>
              <a:rPr lang="it-IT" sz="2000" dirty="0" smtClean="0"/>
              <a:t>» (DV9). Sia gli uni che gli altri hanno considerato parola di Dio non soltanto la rivelazione («</a:t>
            </a:r>
            <a:r>
              <a:rPr lang="it-IT" sz="2000" dirty="0" err="1" smtClean="0"/>
              <a:t>gestis</a:t>
            </a:r>
            <a:r>
              <a:rPr lang="it-IT" sz="2000" dirty="0" smtClean="0"/>
              <a:t> </a:t>
            </a:r>
            <a:r>
              <a:rPr lang="it-IT" sz="2000" dirty="0" err="1" smtClean="0"/>
              <a:t>verbisque</a:t>
            </a:r>
            <a:r>
              <a:rPr lang="it-IT" sz="2000" dirty="0" smtClean="0"/>
              <a:t>»; DV2), ma anche la sua notizia scritta, la Sacra Scrittura.</a:t>
            </a:r>
          </a:p>
          <a:p>
            <a:pPr marL="0" indent="0" algn="just">
              <a:buNone/>
            </a:pPr>
            <a:endParaRPr lang="it-IT" sz="2000" dirty="0" smtClean="0"/>
          </a:p>
          <a:p>
            <a:pPr marL="0" indent="0">
              <a:buNone/>
            </a:pPr>
            <a:endParaRPr lang="it-IT" sz="2000" dirty="0"/>
          </a:p>
        </p:txBody>
      </p:sp>
    </p:spTree>
    <p:extLst>
      <p:ext uri="{BB962C8B-B14F-4D97-AF65-F5344CB8AC3E}">
        <p14:creationId xmlns="" xmlns:p14="http://schemas.microsoft.com/office/powerpoint/2010/main" val="40255189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L’ispirazione della Sacra Scrittura</a:t>
            </a:r>
            <a:br>
              <a:rPr lang="it-IT" sz="2000" dirty="0">
                <a:solidFill>
                  <a:srgbClr val="C00000"/>
                </a:solidFill>
              </a:rPr>
            </a:br>
            <a:endParaRPr lang="it-IT" sz="2000" dirty="0"/>
          </a:p>
        </p:txBody>
      </p:sp>
      <p:sp>
        <p:nvSpPr>
          <p:cNvPr id="3" name="Segnaposto contenuto 2"/>
          <p:cNvSpPr>
            <a:spLocks noGrp="1"/>
          </p:cNvSpPr>
          <p:nvPr>
            <p:ph idx="1"/>
          </p:nvPr>
        </p:nvSpPr>
        <p:spPr>
          <a:xfrm>
            <a:off x="457200" y="908720"/>
            <a:ext cx="8229600" cy="5217443"/>
          </a:xfrm>
        </p:spPr>
        <p:txBody>
          <a:bodyPr>
            <a:normAutofit lnSpcReduction="10000"/>
          </a:bodyPr>
          <a:lstStyle/>
          <a:p>
            <a:pPr algn="just"/>
            <a:r>
              <a:rPr lang="it-IT" sz="2000" dirty="0" smtClean="0"/>
              <a:t>«…</a:t>
            </a:r>
            <a:r>
              <a:rPr lang="it-IT" sz="2000" baseline="30000" dirty="0" smtClean="0"/>
              <a:t> 19</a:t>
            </a:r>
            <a:r>
              <a:rPr lang="it-IT" sz="2000" dirty="0" smtClean="0"/>
              <a:t>E </a:t>
            </a:r>
            <a:r>
              <a:rPr lang="it-IT" sz="2000" dirty="0"/>
              <a:t>abbiamo anche, solidissima, la parola dei profeti, alla quale fate bene a volgere l'attenzione come a lampada che brilla in un luogo oscuro, finché non spunti il giorno e non sorga nei vostri cuori la stella del mattino. </a:t>
            </a:r>
            <a:r>
              <a:rPr lang="it-IT" sz="2000" baseline="30000" dirty="0"/>
              <a:t>20</a:t>
            </a:r>
            <a:r>
              <a:rPr lang="it-IT" sz="2000" dirty="0"/>
              <a:t>Sappiate anzitutto questo: nessuna </a:t>
            </a:r>
            <a:r>
              <a:rPr lang="it-IT" sz="2000" b="1" dirty="0"/>
              <a:t>scrittura profetica</a:t>
            </a:r>
            <a:r>
              <a:rPr lang="it-IT" sz="2000" dirty="0"/>
              <a:t> va soggetta a privata spiegazione, </a:t>
            </a:r>
            <a:r>
              <a:rPr lang="it-IT" sz="2000" baseline="30000" dirty="0"/>
              <a:t>21</a:t>
            </a:r>
            <a:r>
              <a:rPr lang="it-IT" sz="2000" dirty="0"/>
              <a:t>poiché non da volontà umana è mai venuta una profezia, ma mossi da Spirito Santo </a:t>
            </a:r>
            <a:r>
              <a:rPr lang="it-IT" sz="2000" b="1" dirty="0"/>
              <a:t>parlarono</a:t>
            </a:r>
            <a:r>
              <a:rPr lang="it-IT" sz="2000" dirty="0"/>
              <a:t> alcuni uomini da parte di </a:t>
            </a:r>
            <a:r>
              <a:rPr lang="it-IT" sz="2000" dirty="0" smtClean="0"/>
              <a:t>Dio» (2Pt 1, 19-21)</a:t>
            </a:r>
          </a:p>
          <a:p>
            <a:pPr marL="0" indent="0" algn="just">
              <a:buNone/>
            </a:pPr>
            <a:r>
              <a:rPr lang="it-IT" sz="2000" dirty="0" smtClean="0"/>
              <a:t>-sia la profezia orale (v.21) che quella scritta (v.20) partecipano dello Spirito. Nella prima è lo Spirito che agisce sull’uomo per concedergli di comunicare il messaggio di Dio; nella seconda si suppone l’azione dello stesso Spirito sull’agiografo. Di conseguenza, la profezia orale e quella scritta solo esteriormente si presentano come parola umana, ma nella loro intima natura sono parola di Dio</a:t>
            </a:r>
          </a:p>
          <a:p>
            <a:pPr marL="0" indent="0" algn="just">
              <a:buNone/>
            </a:pPr>
            <a:r>
              <a:rPr lang="it-IT" sz="2000" dirty="0" smtClean="0"/>
              <a:t>-per questo motivo, non è possibile un’interpretazione libera («nessuna </a:t>
            </a:r>
            <a:r>
              <a:rPr lang="it-IT" sz="2000" dirty="0"/>
              <a:t>scrittura profetica va soggetta a privata </a:t>
            </a:r>
            <a:r>
              <a:rPr lang="it-IT" sz="2000" dirty="0" smtClean="0"/>
              <a:t>spiegazione») perché contraria alla natura divina della profezia consegnata nella Sacra Scrittura, e quindi alla sua origine divina.</a:t>
            </a:r>
          </a:p>
          <a:p>
            <a:pPr marL="0" indent="0" algn="just">
              <a:buNone/>
            </a:pPr>
            <a:endParaRPr lang="it-IT" sz="2000" dirty="0"/>
          </a:p>
        </p:txBody>
      </p:sp>
    </p:spTree>
    <p:extLst>
      <p:ext uri="{BB962C8B-B14F-4D97-AF65-F5344CB8AC3E}">
        <p14:creationId xmlns="" xmlns:p14="http://schemas.microsoft.com/office/powerpoint/2010/main" val="3465604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L’ispirazione della Sacra Scrittura</a:t>
            </a:r>
            <a:br>
              <a:rPr lang="it-IT" sz="2000" dirty="0">
                <a:solidFill>
                  <a:srgbClr val="C00000"/>
                </a:solidFill>
              </a:rPr>
            </a:br>
            <a:endParaRPr lang="it-IT" sz="2000" dirty="0"/>
          </a:p>
        </p:txBody>
      </p:sp>
      <p:sp>
        <p:nvSpPr>
          <p:cNvPr id="3" name="Segnaposto contenuto 2"/>
          <p:cNvSpPr>
            <a:spLocks noGrp="1"/>
          </p:cNvSpPr>
          <p:nvPr>
            <p:ph idx="1"/>
          </p:nvPr>
        </p:nvSpPr>
        <p:spPr>
          <a:xfrm>
            <a:off x="457200" y="980728"/>
            <a:ext cx="8229600" cy="5145435"/>
          </a:xfrm>
        </p:spPr>
        <p:txBody>
          <a:bodyPr>
            <a:normAutofit lnSpcReduction="10000"/>
          </a:bodyPr>
          <a:lstStyle/>
          <a:p>
            <a:pPr algn="just"/>
            <a:r>
              <a:rPr lang="it-IT" sz="2000" dirty="0" smtClean="0"/>
              <a:t>«</a:t>
            </a:r>
            <a:r>
              <a:rPr lang="it-IT" sz="2000" baseline="30000" dirty="0" smtClean="0"/>
              <a:t>15</a:t>
            </a:r>
            <a:r>
              <a:rPr lang="it-IT" sz="2000" dirty="0" smtClean="0"/>
              <a:t>La </a:t>
            </a:r>
            <a:r>
              <a:rPr lang="it-IT" sz="2000" dirty="0"/>
              <a:t>magnanimità del Signore nostro consideratela come salvezza: così vi ha scritto anche il nostro carissimo fratello Paolo, secondo la sapienza che gli è stata data, </a:t>
            </a:r>
            <a:r>
              <a:rPr lang="it-IT" sz="2000" baseline="30000" dirty="0"/>
              <a:t>16</a:t>
            </a:r>
            <a:r>
              <a:rPr lang="it-IT" sz="2000" dirty="0"/>
              <a:t>come in </a:t>
            </a:r>
            <a:r>
              <a:rPr lang="it-IT" sz="2000" b="1" dirty="0"/>
              <a:t>tutte le lettere</a:t>
            </a:r>
            <a:r>
              <a:rPr lang="it-IT" sz="2000" dirty="0"/>
              <a:t>, nelle quali egli parla di queste cose. In esse vi sono alcuni punti difficili da comprendere, che gli ignoranti e gli incerti travisano, </a:t>
            </a:r>
            <a:r>
              <a:rPr lang="it-IT" sz="2000" b="1" dirty="0"/>
              <a:t>al pari delle altre Scritture</a:t>
            </a:r>
            <a:r>
              <a:rPr lang="it-IT" sz="2000" dirty="0"/>
              <a:t>, per loro propria </a:t>
            </a:r>
            <a:r>
              <a:rPr lang="it-IT" sz="2000" dirty="0" smtClean="0"/>
              <a:t>rovina» (2Pt 3, 15-16)</a:t>
            </a:r>
          </a:p>
          <a:p>
            <a:pPr marL="0" indent="0" algn="just">
              <a:buNone/>
            </a:pPr>
            <a:r>
              <a:rPr lang="it-IT" sz="2000" dirty="0" smtClean="0"/>
              <a:t>-scritta verso la fine del I sec. (secondo la gran parte degli studiosi) 2Pt pone sullo stesso piano delle Scritture (non solo d’Israele ma anche gli scritti del NT) le lettere di Paolo (delle quali già esisteva una raccolta). Poiché la Scrittura ha origine divina, un’interpretazione non genuina (ignoranti e incerti) porta alla rovina.</a:t>
            </a:r>
          </a:p>
          <a:p>
            <a:pPr marL="0" indent="0" algn="just">
              <a:buNone/>
            </a:pPr>
            <a:r>
              <a:rPr lang="it-IT" sz="2000" dirty="0" smtClean="0"/>
              <a:t>-concludendo: il NT si pronuncia sull’ispirazione divina delle Scritture; non solo sul contenuto (la rivelazione), ma anche sullo strumento (la Scrittura) che lo conserva e lo trasmette. Alla «ispirazione verbale» e alla «ispirazione pastorale» si aggiunge – come momento unico nel suo genere – l’</a:t>
            </a:r>
            <a:r>
              <a:rPr lang="it-IT" sz="2000" b="1" dirty="0" smtClean="0"/>
              <a:t>ispirazione dei libri biblici</a:t>
            </a:r>
            <a:r>
              <a:rPr lang="it-IT" sz="2000" dirty="0" smtClean="0"/>
              <a:t>: Dio ne è l’autore e si è servito di uomini che, come veri autori, mettessero per iscritto la sua rivelazione! </a:t>
            </a:r>
            <a:endParaRPr lang="it-IT" sz="2000" dirty="0"/>
          </a:p>
        </p:txBody>
      </p:sp>
    </p:spTree>
    <p:extLst>
      <p:ext uri="{BB962C8B-B14F-4D97-AF65-F5344CB8AC3E}">
        <p14:creationId xmlns="" xmlns:p14="http://schemas.microsoft.com/office/powerpoint/2010/main" val="3959155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L’ispirazione della Sacra Scrittura</a:t>
            </a:r>
            <a:br>
              <a:rPr lang="it-IT" sz="2000" dirty="0">
                <a:solidFill>
                  <a:srgbClr val="C00000"/>
                </a:solidFill>
              </a:rPr>
            </a:br>
            <a:endParaRPr lang="it-IT" sz="2000" dirty="0"/>
          </a:p>
        </p:txBody>
      </p:sp>
      <p:sp>
        <p:nvSpPr>
          <p:cNvPr id="3" name="Segnaposto contenuto 2"/>
          <p:cNvSpPr>
            <a:spLocks noGrp="1"/>
          </p:cNvSpPr>
          <p:nvPr>
            <p:ph idx="1"/>
          </p:nvPr>
        </p:nvSpPr>
        <p:spPr>
          <a:xfrm>
            <a:off x="457200" y="980728"/>
            <a:ext cx="8229600" cy="5145435"/>
          </a:xfrm>
        </p:spPr>
        <p:txBody>
          <a:bodyPr>
            <a:normAutofit lnSpcReduction="10000"/>
          </a:bodyPr>
          <a:lstStyle/>
          <a:p>
            <a:pPr marL="0" indent="0" algn="just">
              <a:buNone/>
            </a:pPr>
            <a:r>
              <a:rPr lang="it-IT" sz="2000" dirty="0" smtClean="0"/>
              <a:t>Fin dall’inizio la Chiesa si è interrogata  sul mistero dell’ispirazione biblica. È una riflessione ancora aperta, tanto che DV pur citando più volte tale carisma non ne ha dato una specifica definizione.</a:t>
            </a:r>
          </a:p>
          <a:p>
            <a:pPr marL="0" indent="0" algn="just">
              <a:buNone/>
            </a:pPr>
            <a:r>
              <a:rPr lang="it-IT" sz="2000" b="1" dirty="0" smtClean="0"/>
              <a:t>La storia della riflessione:</a:t>
            </a:r>
          </a:p>
          <a:p>
            <a:pPr algn="just"/>
            <a:r>
              <a:rPr lang="it-IT" sz="2000" b="1" dirty="0" smtClean="0"/>
              <a:t>L’ispirazione nel mondo greco-ellenistico</a:t>
            </a:r>
          </a:p>
          <a:p>
            <a:pPr marL="0" indent="0" algn="just">
              <a:buNone/>
            </a:pPr>
            <a:r>
              <a:rPr lang="it-IT" sz="2000" dirty="0" smtClean="0"/>
              <a:t>-ispirazione di tipo «mantico», che non si addice agli agiografi dell’A e NT</a:t>
            </a:r>
          </a:p>
          <a:p>
            <a:pPr algn="just"/>
            <a:r>
              <a:rPr lang="it-IT" sz="2000" b="1" dirty="0" smtClean="0"/>
              <a:t>Nel giudaismo</a:t>
            </a:r>
          </a:p>
          <a:p>
            <a:pPr marL="0" indent="0" algn="just">
              <a:buNone/>
            </a:pPr>
            <a:r>
              <a:rPr lang="it-IT" sz="2000" dirty="0" smtClean="0"/>
              <a:t>-Filone d’Alessandria circa la LXX (dettatura)</a:t>
            </a:r>
          </a:p>
          <a:p>
            <a:pPr marL="0" indent="0" algn="just">
              <a:buNone/>
            </a:pPr>
            <a:r>
              <a:rPr lang="it-IT" sz="2000" dirty="0" smtClean="0"/>
              <a:t>-Giuseppe Flavio (elezione)</a:t>
            </a:r>
          </a:p>
          <a:p>
            <a:pPr marL="0" indent="0" algn="just">
              <a:buNone/>
            </a:pPr>
            <a:r>
              <a:rPr lang="it-IT" sz="2000" dirty="0" smtClean="0"/>
              <a:t>-testimonianze bibliche: il divino e l’umano sono presenti («Gli evangelisti composero i loro libri divini col sudore della loro fronte e con il soffio dello Spirito»; </a:t>
            </a:r>
            <a:r>
              <a:rPr lang="it-IT" sz="2000" dirty="0" err="1" smtClean="0"/>
              <a:t>Schökel</a:t>
            </a:r>
            <a:r>
              <a:rPr lang="it-IT" sz="2000" dirty="0" smtClean="0"/>
              <a:t>)</a:t>
            </a:r>
          </a:p>
          <a:p>
            <a:pPr algn="just"/>
            <a:r>
              <a:rPr lang="it-IT" sz="2000" b="1" dirty="0" smtClean="0"/>
              <a:t>I Padri della Chiesa</a:t>
            </a:r>
          </a:p>
          <a:p>
            <a:pPr marL="0" indent="0" algn="just">
              <a:buNone/>
            </a:pPr>
            <a:r>
              <a:rPr lang="it-IT" sz="2000" dirty="0" smtClean="0"/>
              <a:t>-Oriente: categoria dello «strumento»</a:t>
            </a:r>
          </a:p>
          <a:p>
            <a:pPr marL="0" indent="0" algn="just">
              <a:buNone/>
            </a:pPr>
            <a:r>
              <a:rPr lang="it-IT" sz="2000" dirty="0" smtClean="0"/>
              <a:t>-Occidente: autore, dettato, lettera</a:t>
            </a:r>
            <a:endParaRPr lang="it-IT" sz="2000" dirty="0"/>
          </a:p>
        </p:txBody>
      </p:sp>
    </p:spTree>
    <p:extLst>
      <p:ext uri="{BB962C8B-B14F-4D97-AF65-F5344CB8AC3E}">
        <p14:creationId xmlns="" xmlns:p14="http://schemas.microsoft.com/office/powerpoint/2010/main" val="16777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L’ispirazione della Sacra Scrittura</a:t>
            </a:r>
            <a:br>
              <a:rPr lang="it-IT" sz="2000" dirty="0">
                <a:solidFill>
                  <a:srgbClr val="C00000"/>
                </a:solidFill>
              </a:rPr>
            </a:br>
            <a:endParaRPr lang="it-IT" sz="2000" dirty="0"/>
          </a:p>
        </p:txBody>
      </p:sp>
      <p:sp>
        <p:nvSpPr>
          <p:cNvPr id="3" name="Segnaposto contenuto 2"/>
          <p:cNvSpPr>
            <a:spLocks noGrp="1"/>
          </p:cNvSpPr>
          <p:nvPr>
            <p:ph idx="1"/>
          </p:nvPr>
        </p:nvSpPr>
        <p:spPr>
          <a:xfrm>
            <a:off x="457200" y="980728"/>
            <a:ext cx="8229600" cy="5400600"/>
          </a:xfrm>
        </p:spPr>
        <p:txBody>
          <a:bodyPr>
            <a:normAutofit/>
          </a:bodyPr>
          <a:lstStyle/>
          <a:p>
            <a:pPr algn="just"/>
            <a:r>
              <a:rPr lang="it-IT" sz="2000" b="1" dirty="0" smtClean="0"/>
              <a:t>Tommaso d’Aquino</a:t>
            </a:r>
          </a:p>
          <a:p>
            <a:pPr marL="0" indent="0" algn="just">
              <a:buNone/>
            </a:pPr>
            <a:r>
              <a:rPr lang="it-IT" sz="2000" dirty="0" smtClean="0"/>
              <a:t>-teoria della causalità strumentale</a:t>
            </a:r>
          </a:p>
          <a:p>
            <a:pPr marL="0" indent="0" algn="just">
              <a:buNone/>
            </a:pPr>
            <a:r>
              <a:rPr lang="it-IT" sz="2000" dirty="0" smtClean="0"/>
              <a:t>-il carisma della profezia</a:t>
            </a:r>
          </a:p>
          <a:p>
            <a:pPr marL="0" indent="0" algn="just">
              <a:buNone/>
            </a:pPr>
            <a:endParaRPr lang="it-IT" sz="1000" dirty="0"/>
          </a:p>
          <a:p>
            <a:pPr algn="just"/>
            <a:r>
              <a:rPr lang="it-IT" sz="2000" b="1" dirty="0" smtClean="0"/>
              <a:t>I Concili di Firenze (1442) e di Trento (1545)</a:t>
            </a:r>
          </a:p>
          <a:p>
            <a:pPr marL="0" indent="0" algn="just">
              <a:buNone/>
            </a:pPr>
            <a:r>
              <a:rPr lang="it-IT" sz="2000" dirty="0" smtClean="0"/>
              <a:t>-«…hanno parlato sotto l’ispirazione dello Spirito Santo»  (Firenze)</a:t>
            </a:r>
          </a:p>
          <a:p>
            <a:pPr marL="0" indent="0" algn="just">
              <a:buNone/>
            </a:pPr>
            <a:r>
              <a:rPr lang="it-IT" sz="2000" dirty="0" smtClean="0"/>
              <a:t>-l’azione dello Spirito Santo anche nelle «tradizioni non scritte» (Trento)</a:t>
            </a:r>
          </a:p>
          <a:p>
            <a:pPr marL="0" indent="0" algn="just">
              <a:buNone/>
            </a:pPr>
            <a:endParaRPr lang="it-IT" sz="1000" dirty="0"/>
          </a:p>
          <a:p>
            <a:pPr algn="just"/>
            <a:r>
              <a:rPr lang="it-IT" sz="2000" b="1" dirty="0" smtClean="0"/>
              <a:t>Teologi post-tridentini</a:t>
            </a:r>
          </a:p>
          <a:p>
            <a:pPr marL="0" indent="0" algn="just">
              <a:buNone/>
            </a:pPr>
            <a:r>
              <a:rPr lang="it-IT" sz="2000" dirty="0" smtClean="0"/>
              <a:t>-ispirazione verbale (</a:t>
            </a:r>
            <a:r>
              <a:rPr lang="it-IT" sz="2000" dirty="0" err="1" smtClean="0"/>
              <a:t>Bañez</a:t>
            </a:r>
            <a:r>
              <a:rPr lang="it-IT" sz="2000" dirty="0" smtClean="0"/>
              <a:t>)</a:t>
            </a:r>
          </a:p>
          <a:p>
            <a:pPr marL="0" indent="0" algn="just">
              <a:buNone/>
            </a:pPr>
            <a:r>
              <a:rPr lang="it-IT" sz="2000" dirty="0" smtClean="0"/>
              <a:t>-ispirazione reale (</a:t>
            </a:r>
            <a:r>
              <a:rPr lang="it-IT" sz="2000" dirty="0" err="1" smtClean="0"/>
              <a:t>Lessio</a:t>
            </a:r>
            <a:r>
              <a:rPr lang="it-IT" sz="2000" dirty="0" smtClean="0"/>
              <a:t>)</a:t>
            </a:r>
          </a:p>
          <a:p>
            <a:pPr marL="0" indent="0" algn="just">
              <a:buNone/>
            </a:pPr>
            <a:r>
              <a:rPr lang="it-IT" sz="2000" dirty="0" smtClean="0"/>
              <a:t>-ispirazione antecedente, concomitante, conseguente (</a:t>
            </a:r>
            <a:r>
              <a:rPr lang="it-IT" sz="2000" dirty="0" err="1" smtClean="0"/>
              <a:t>Haneberg</a:t>
            </a:r>
            <a:r>
              <a:rPr lang="it-IT" sz="2000" dirty="0" smtClean="0"/>
              <a:t>)</a:t>
            </a:r>
          </a:p>
          <a:p>
            <a:pPr marL="0" indent="0" algn="just">
              <a:buNone/>
            </a:pPr>
            <a:endParaRPr lang="it-IT" sz="1000" dirty="0"/>
          </a:p>
          <a:p>
            <a:pPr algn="just"/>
            <a:r>
              <a:rPr lang="it-IT" sz="2000" b="1" dirty="0" smtClean="0"/>
              <a:t>Vaticano I (1870)</a:t>
            </a:r>
          </a:p>
          <a:p>
            <a:pPr marL="0" indent="0" algn="just">
              <a:buNone/>
            </a:pPr>
            <a:r>
              <a:rPr lang="it-IT" sz="2000" dirty="0" smtClean="0"/>
              <a:t>-respinge le opinioni contrastanti con la dottrina cattolica</a:t>
            </a:r>
          </a:p>
          <a:p>
            <a:pPr marL="0" indent="0" algn="just">
              <a:buNone/>
            </a:pPr>
            <a:r>
              <a:rPr lang="it-IT" sz="2000" dirty="0" smtClean="0"/>
              <a:t>-«</a:t>
            </a:r>
            <a:r>
              <a:rPr lang="it-IT" sz="2000" dirty="0" err="1" smtClean="0"/>
              <a:t>Spiritu</a:t>
            </a:r>
            <a:r>
              <a:rPr lang="it-IT" sz="2000" dirty="0" smtClean="0"/>
              <a:t> </a:t>
            </a:r>
            <a:r>
              <a:rPr lang="it-IT" sz="2000" dirty="0" err="1" smtClean="0"/>
              <a:t>Sancto</a:t>
            </a:r>
            <a:r>
              <a:rPr lang="it-IT" sz="2000" dirty="0" smtClean="0"/>
              <a:t> inspirante </a:t>
            </a:r>
            <a:r>
              <a:rPr lang="it-IT" sz="2000" dirty="0" err="1" smtClean="0"/>
              <a:t>conscripti</a:t>
            </a:r>
            <a:r>
              <a:rPr lang="it-IT" sz="2000" dirty="0" smtClean="0"/>
              <a:t>». Dio autore, non letterario</a:t>
            </a:r>
          </a:p>
        </p:txBody>
      </p:sp>
    </p:spTree>
    <p:extLst>
      <p:ext uri="{BB962C8B-B14F-4D97-AF65-F5344CB8AC3E}">
        <p14:creationId xmlns="" xmlns:p14="http://schemas.microsoft.com/office/powerpoint/2010/main" val="3460401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L’ispirazione della Sacra Scrittura</a:t>
            </a:r>
            <a:br>
              <a:rPr lang="it-IT" sz="2000" dirty="0">
                <a:solidFill>
                  <a:srgbClr val="C00000"/>
                </a:solidFill>
              </a:rPr>
            </a:br>
            <a:endParaRPr lang="it-IT" sz="2000" dirty="0"/>
          </a:p>
        </p:txBody>
      </p:sp>
      <p:sp>
        <p:nvSpPr>
          <p:cNvPr id="3" name="Segnaposto contenuto 2"/>
          <p:cNvSpPr>
            <a:spLocks noGrp="1"/>
          </p:cNvSpPr>
          <p:nvPr>
            <p:ph idx="1"/>
          </p:nvPr>
        </p:nvSpPr>
        <p:spPr>
          <a:xfrm>
            <a:off x="457200" y="908720"/>
            <a:ext cx="8229600" cy="5688632"/>
          </a:xfrm>
        </p:spPr>
        <p:txBody>
          <a:bodyPr>
            <a:normAutofit lnSpcReduction="10000"/>
          </a:bodyPr>
          <a:lstStyle/>
          <a:p>
            <a:pPr algn="just"/>
            <a:r>
              <a:rPr lang="it-IT" sz="2000" b="1" dirty="0" smtClean="0"/>
              <a:t>Verso il Vaticano II </a:t>
            </a:r>
            <a:r>
              <a:rPr lang="it-IT" sz="2000" dirty="0" smtClean="0"/>
              <a:t>(preoccupazione apologetica per affermare l’inerranza)</a:t>
            </a:r>
            <a:endParaRPr lang="it-IT" sz="2000" b="1" dirty="0" smtClean="0"/>
          </a:p>
          <a:p>
            <a:pPr marL="0" indent="0" algn="just">
              <a:buNone/>
            </a:pPr>
            <a:r>
              <a:rPr lang="it-IT" sz="2000" dirty="0" smtClean="0"/>
              <a:t>-</a:t>
            </a:r>
            <a:r>
              <a:rPr lang="it-IT" sz="2000" dirty="0" err="1" smtClean="0"/>
              <a:t>Franzelin</a:t>
            </a:r>
            <a:r>
              <a:rPr lang="it-IT" sz="2000" dirty="0" smtClean="0"/>
              <a:t> e la teoria dei due elementi (formale e materiale), criticata da Lagrange</a:t>
            </a:r>
          </a:p>
          <a:p>
            <a:pPr marL="0" indent="0" algn="just">
              <a:buNone/>
            </a:pPr>
            <a:r>
              <a:rPr lang="it-IT" sz="2000" dirty="0" smtClean="0"/>
              <a:t>-</a:t>
            </a:r>
            <a:r>
              <a:rPr lang="it-IT" sz="2000" dirty="0" err="1" smtClean="0"/>
              <a:t>Providentissimus</a:t>
            </a:r>
            <a:r>
              <a:rPr lang="it-IT" sz="2000" dirty="0" smtClean="0"/>
              <a:t> Deus (1893) e la descrizione della natura dell’ispirazione attraverso l’analisi della psicologia dell’</a:t>
            </a:r>
            <a:r>
              <a:rPr lang="it-IT" sz="2000" b="1" dirty="0" smtClean="0"/>
              <a:t>agiografo</a:t>
            </a:r>
            <a:r>
              <a:rPr lang="it-IT" sz="2000" dirty="0" smtClean="0"/>
              <a:t>, il quale</a:t>
            </a:r>
          </a:p>
          <a:p>
            <a:pPr marL="0" indent="0" algn="just">
              <a:buNone/>
            </a:pPr>
            <a:r>
              <a:rPr lang="it-IT" sz="2000" dirty="0"/>
              <a:t>	</a:t>
            </a:r>
            <a:r>
              <a:rPr lang="it-IT" sz="2000" dirty="0" smtClean="0"/>
              <a:t>1.indaga e discerne il materiale (mente/intelletto)</a:t>
            </a:r>
          </a:p>
          <a:p>
            <a:pPr marL="0" indent="0" algn="just">
              <a:buNone/>
            </a:pPr>
            <a:r>
              <a:rPr lang="it-IT" sz="2000" dirty="0"/>
              <a:t>	</a:t>
            </a:r>
            <a:r>
              <a:rPr lang="it-IT" sz="2000" dirty="0" smtClean="0"/>
              <a:t>2.decide di scrivere (volontà)</a:t>
            </a:r>
          </a:p>
          <a:p>
            <a:pPr marL="0" indent="0" algn="just">
              <a:buNone/>
            </a:pPr>
            <a:r>
              <a:rPr lang="it-IT" sz="2000" dirty="0"/>
              <a:t>	</a:t>
            </a:r>
            <a:r>
              <a:rPr lang="it-IT" sz="2000" dirty="0" smtClean="0"/>
              <a:t>3.scrive ciò che ha in mente (sensi)</a:t>
            </a:r>
          </a:p>
          <a:p>
            <a:pPr marL="0" indent="0" algn="just">
              <a:buNone/>
            </a:pPr>
            <a:r>
              <a:rPr lang="it-IT" sz="2000" dirty="0" smtClean="0"/>
              <a:t>lo </a:t>
            </a:r>
            <a:r>
              <a:rPr lang="it-IT" sz="2000" b="1" dirty="0" smtClean="0"/>
              <a:t>Spirito Santo</a:t>
            </a:r>
            <a:r>
              <a:rPr lang="it-IT" sz="2000" dirty="0" smtClean="0"/>
              <a:t> interviene nei tre momenti (carisma dell’ispirazione) con la sua illuminazione, mozione e assistenza:</a:t>
            </a:r>
          </a:p>
          <a:p>
            <a:pPr marL="0" indent="0" algn="just">
              <a:buNone/>
            </a:pPr>
            <a:r>
              <a:rPr lang="it-IT" sz="2000" dirty="0"/>
              <a:t>	</a:t>
            </a:r>
            <a:r>
              <a:rPr lang="it-IT" sz="2000" dirty="0" smtClean="0"/>
              <a:t>1.illumina l’intelletto</a:t>
            </a:r>
          </a:p>
          <a:p>
            <a:pPr marL="0" indent="0" algn="just">
              <a:buNone/>
            </a:pPr>
            <a:r>
              <a:rPr lang="it-IT" sz="2000" dirty="0"/>
              <a:t>	</a:t>
            </a:r>
            <a:r>
              <a:rPr lang="it-IT" sz="2000" dirty="0" smtClean="0"/>
              <a:t>2.muove la volontà</a:t>
            </a:r>
          </a:p>
          <a:p>
            <a:pPr marL="0" indent="0" algn="just">
              <a:buNone/>
            </a:pPr>
            <a:r>
              <a:rPr lang="it-IT" sz="2000" dirty="0"/>
              <a:t>	</a:t>
            </a:r>
            <a:r>
              <a:rPr lang="it-IT" sz="2000" dirty="0" smtClean="0"/>
              <a:t>3.assiste i sensi</a:t>
            </a:r>
          </a:p>
          <a:p>
            <a:pPr marL="0" indent="0" algn="just">
              <a:buNone/>
            </a:pPr>
            <a:r>
              <a:rPr lang="it-IT" sz="2000" dirty="0" smtClean="0"/>
              <a:t>«…li eccitò e li mosse a scrivere con la sua virtù soprannaturale, così li assisté mente scrivevano di modo che tutte quelle cose e quelle sole che Egli voleva, le concepissero rettamente con la </a:t>
            </a:r>
            <a:r>
              <a:rPr lang="it-IT" sz="2000" i="1" dirty="0" smtClean="0"/>
              <a:t>mente</a:t>
            </a:r>
            <a:r>
              <a:rPr lang="it-IT" sz="2000" dirty="0" smtClean="0"/>
              <a:t>, avessero la </a:t>
            </a:r>
            <a:r>
              <a:rPr lang="it-IT" sz="2000" i="1" dirty="0" smtClean="0"/>
              <a:t>volontà</a:t>
            </a:r>
            <a:r>
              <a:rPr lang="it-IT" sz="2000" dirty="0" smtClean="0"/>
              <a:t> di scriverle fedelmente e le </a:t>
            </a:r>
            <a:r>
              <a:rPr lang="it-IT" sz="2000" i="1" dirty="0" smtClean="0"/>
              <a:t>esprimessero</a:t>
            </a:r>
            <a:r>
              <a:rPr lang="it-IT" sz="2000" dirty="0" smtClean="0"/>
              <a:t> in maniera atta con ineffabile verità»</a:t>
            </a:r>
            <a:endParaRPr lang="it-IT" sz="2000" dirty="0"/>
          </a:p>
        </p:txBody>
      </p:sp>
    </p:spTree>
    <p:extLst>
      <p:ext uri="{BB962C8B-B14F-4D97-AF65-F5344CB8AC3E}">
        <p14:creationId xmlns="" xmlns:p14="http://schemas.microsoft.com/office/powerpoint/2010/main" val="1692281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L’ispirazione della Sacra Scrittura</a:t>
            </a:r>
            <a:br>
              <a:rPr lang="it-IT" sz="2000" dirty="0">
                <a:solidFill>
                  <a:srgbClr val="C00000"/>
                </a:solidFill>
              </a:rPr>
            </a:br>
            <a:endParaRPr lang="it-IT" sz="2000" dirty="0"/>
          </a:p>
        </p:txBody>
      </p:sp>
      <p:sp>
        <p:nvSpPr>
          <p:cNvPr id="3" name="Segnaposto contenuto 2"/>
          <p:cNvSpPr>
            <a:spLocks noGrp="1"/>
          </p:cNvSpPr>
          <p:nvPr>
            <p:ph idx="1"/>
          </p:nvPr>
        </p:nvSpPr>
        <p:spPr>
          <a:xfrm>
            <a:off x="457200" y="980728"/>
            <a:ext cx="8229600" cy="5145435"/>
          </a:xfrm>
        </p:spPr>
        <p:txBody>
          <a:bodyPr>
            <a:normAutofit lnSpcReduction="10000"/>
          </a:bodyPr>
          <a:lstStyle/>
          <a:p>
            <a:pPr marL="0" indent="0">
              <a:buNone/>
            </a:pPr>
            <a:r>
              <a:rPr lang="it-IT" sz="2000" dirty="0" smtClean="0"/>
              <a:t>-</a:t>
            </a:r>
            <a:r>
              <a:rPr lang="it-IT" sz="2000" dirty="0" err="1" smtClean="0"/>
              <a:t>Spiritus</a:t>
            </a:r>
            <a:r>
              <a:rPr lang="it-IT" sz="2000" dirty="0" smtClean="0"/>
              <a:t> </a:t>
            </a:r>
            <a:r>
              <a:rPr lang="it-IT" sz="2000" dirty="0" err="1" smtClean="0"/>
              <a:t>Paraclitus</a:t>
            </a:r>
            <a:r>
              <a:rPr lang="it-IT" sz="2000" dirty="0" smtClean="0"/>
              <a:t> (1920):</a:t>
            </a:r>
          </a:p>
          <a:p>
            <a:pPr marL="0" indent="0" algn="just">
              <a:buNone/>
            </a:pPr>
            <a:r>
              <a:rPr lang="it-IT" sz="2000" dirty="0" smtClean="0"/>
              <a:t>«Dio conferita la grazia  dà in anticipo un </a:t>
            </a:r>
            <a:r>
              <a:rPr lang="it-IT" sz="2000" b="1" dirty="0" smtClean="0"/>
              <a:t>lume alla mente</a:t>
            </a:r>
            <a:r>
              <a:rPr lang="it-IT" sz="2000" dirty="0" smtClean="0"/>
              <a:t> dello scrittore per proporre agli uomini la verità come da parte della persona di Dio; e inoltre </a:t>
            </a:r>
            <a:r>
              <a:rPr lang="it-IT" sz="2000" b="1" dirty="0" smtClean="0"/>
              <a:t>muove la sua volontà </a:t>
            </a:r>
            <a:r>
              <a:rPr lang="it-IT" sz="2000" dirty="0" smtClean="0"/>
              <a:t>e la spinge a scrivere; e </a:t>
            </a:r>
            <a:r>
              <a:rPr lang="it-IT" sz="2000" b="1" dirty="0" smtClean="0"/>
              <a:t>lo assiste</a:t>
            </a:r>
            <a:r>
              <a:rPr lang="it-IT" sz="2000" dirty="0" smtClean="0"/>
              <a:t> infine in modo speciale e continuo, finché abbia composto il libro»</a:t>
            </a:r>
          </a:p>
          <a:p>
            <a:pPr marL="0" indent="0" algn="just">
              <a:buNone/>
            </a:pPr>
            <a:r>
              <a:rPr lang="it-IT" sz="2000" dirty="0" smtClean="0"/>
              <a:t>-Divino </a:t>
            </a:r>
            <a:r>
              <a:rPr lang="it-IT" sz="2000" dirty="0" err="1" smtClean="0"/>
              <a:t>Afflante</a:t>
            </a:r>
            <a:r>
              <a:rPr lang="it-IT" sz="2000" dirty="0" smtClean="0"/>
              <a:t> </a:t>
            </a:r>
            <a:r>
              <a:rPr lang="it-IT" sz="2000" dirty="0" err="1" smtClean="0"/>
              <a:t>Spiritu</a:t>
            </a:r>
            <a:r>
              <a:rPr lang="it-IT" sz="2000" dirty="0" smtClean="0"/>
              <a:t> (1943):</a:t>
            </a:r>
          </a:p>
          <a:p>
            <a:pPr marL="0" indent="0" algn="just">
              <a:buNone/>
            </a:pPr>
            <a:r>
              <a:rPr lang="it-IT" sz="2000" dirty="0" smtClean="0"/>
              <a:t>«…l’agiografo è l’</a:t>
            </a:r>
            <a:r>
              <a:rPr lang="it-IT" sz="2000" b="1" dirty="0" err="1" smtClean="0"/>
              <a:t>organon</a:t>
            </a:r>
            <a:r>
              <a:rPr lang="it-IT" sz="2000" dirty="0" smtClean="0"/>
              <a:t> ovvero lo strumento dello Spirito Santo, ma strumento vivo e dotato di intelligenza…esso strumento, spinto dalla mozione divina, usa talmente delle sue facoltà e delle sue forze che tutti possono facilmente ricavare dal libro, che è sua opera, l’indole propria di ciascuno, i suoi lineamenti, le sue singolari caratteristiche»</a:t>
            </a:r>
          </a:p>
          <a:p>
            <a:pPr algn="just"/>
            <a:r>
              <a:rPr lang="it-IT" sz="2000" b="1" dirty="0" smtClean="0"/>
              <a:t>In sintesi</a:t>
            </a:r>
            <a:r>
              <a:rPr lang="it-IT" sz="2000" dirty="0" smtClean="0"/>
              <a:t>: il carisma dell’ispirazione interessa le tre fasi del processo letterario. La fase intellettuale di conoscenza, quella di volontà libera di scrivere; infine, la fase di esecuzione o realizzazione dell’opera letteraria. In queste tre fasi l’agiografo è vivo e dotato di intelligenza e assistito dallo Spirito Santo.</a:t>
            </a:r>
            <a:endParaRPr lang="it-IT" sz="2000" dirty="0"/>
          </a:p>
        </p:txBody>
      </p:sp>
    </p:spTree>
    <p:extLst>
      <p:ext uri="{BB962C8B-B14F-4D97-AF65-F5344CB8AC3E}">
        <p14:creationId xmlns="" xmlns:p14="http://schemas.microsoft.com/office/powerpoint/2010/main" val="2646738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L’ispirazione della Sacra Scrittura</a:t>
            </a:r>
            <a:br>
              <a:rPr lang="it-IT" sz="2000" dirty="0">
                <a:solidFill>
                  <a:srgbClr val="C00000"/>
                </a:solidFill>
              </a:rPr>
            </a:br>
            <a:endParaRPr lang="it-IT" sz="2000" dirty="0"/>
          </a:p>
        </p:txBody>
      </p:sp>
      <p:sp>
        <p:nvSpPr>
          <p:cNvPr id="3" name="Segnaposto contenuto 2"/>
          <p:cNvSpPr>
            <a:spLocks noGrp="1"/>
          </p:cNvSpPr>
          <p:nvPr>
            <p:ph idx="1"/>
          </p:nvPr>
        </p:nvSpPr>
        <p:spPr>
          <a:xfrm>
            <a:off x="457200" y="908720"/>
            <a:ext cx="8229600" cy="5688632"/>
          </a:xfrm>
        </p:spPr>
        <p:txBody>
          <a:bodyPr>
            <a:normAutofit lnSpcReduction="10000"/>
          </a:bodyPr>
          <a:lstStyle/>
          <a:p>
            <a:pPr algn="just"/>
            <a:r>
              <a:rPr lang="it-IT" sz="2000" b="1" dirty="0" smtClean="0"/>
              <a:t>Dei </a:t>
            </a:r>
            <a:r>
              <a:rPr lang="it-IT" sz="2000" b="1" dirty="0" err="1" smtClean="0"/>
              <a:t>Verbum</a:t>
            </a:r>
            <a:endParaRPr lang="it-IT" sz="2000" b="1" dirty="0" smtClean="0"/>
          </a:p>
          <a:p>
            <a:pPr marL="0" indent="0" algn="just">
              <a:buNone/>
            </a:pPr>
            <a:r>
              <a:rPr lang="it-IT" sz="2000" dirty="0" smtClean="0"/>
              <a:t>-preferisce non legarsi alle precedenti definizioni, motivate da un approccio apologetico (salvaguardare l’«inerranza»)</a:t>
            </a:r>
          </a:p>
          <a:p>
            <a:pPr marL="0" indent="0" algn="just">
              <a:buNone/>
            </a:pPr>
            <a:r>
              <a:rPr lang="it-IT" sz="2000" dirty="0" smtClean="0"/>
              <a:t>-acquisisce dai documenti precedenti la categoria di «autore» applicata a Dio:</a:t>
            </a:r>
          </a:p>
          <a:p>
            <a:pPr marL="0" indent="0" algn="just">
              <a:buNone/>
            </a:pPr>
            <a:r>
              <a:rPr lang="it-IT" sz="2000" dirty="0" smtClean="0"/>
              <a:t>«la santa chiesa romana confessa che un solo, identico Dio è autore dell’Antico e del Nuovo Testamento» (Concilio di Firenze)</a:t>
            </a:r>
          </a:p>
          <a:p>
            <a:pPr marL="0" indent="0" algn="just">
              <a:buNone/>
            </a:pPr>
            <a:r>
              <a:rPr lang="it-IT" sz="2000" dirty="0" smtClean="0"/>
              <a:t>«…il sinodo … con pietà e riverenza accoglie e venera tutti i libri, sia dell’A che del NT – Dio infatti è autore dell’uno e dell’altro…» (Consilio di Trento)</a:t>
            </a:r>
          </a:p>
          <a:p>
            <a:pPr marL="0" indent="0" algn="just">
              <a:buNone/>
            </a:pPr>
            <a:r>
              <a:rPr lang="it-IT" sz="2000" dirty="0" smtClean="0"/>
              <a:t>«la chiesa ritiene i libri dell’A e del NT sacri e canonici … perché hanno Dio per autore» (Vaticano I)</a:t>
            </a:r>
            <a:r>
              <a:rPr lang="it-IT" sz="2000" dirty="0"/>
              <a:t>	</a:t>
            </a:r>
            <a:r>
              <a:rPr lang="it-IT" sz="2000" dirty="0" smtClean="0"/>
              <a:t> </a:t>
            </a:r>
          </a:p>
          <a:p>
            <a:pPr marL="0" indent="0" algn="just">
              <a:buNone/>
            </a:pPr>
            <a:r>
              <a:rPr lang="it-IT" sz="2000" dirty="0" smtClean="0"/>
              <a:t>-per esprimere l’attività trascendente di Dio in ordine alla Scrittura coordinata all’attività umana dell’agiografo</a:t>
            </a:r>
          </a:p>
          <a:p>
            <a:pPr marL="0" indent="0" algn="just">
              <a:buNone/>
            </a:pPr>
            <a:r>
              <a:rPr lang="it-IT" sz="2000" dirty="0" smtClean="0"/>
              <a:t>-e conserva l’idea di strumentalità applicata agli agiografi («agendo egli in essi e per loro mezzo») che non chiama però «strumenti», ma «veri autori» (in senso letterario)</a:t>
            </a:r>
          </a:p>
          <a:p>
            <a:pPr marL="0" indent="0" algn="just">
              <a:buNone/>
            </a:pPr>
            <a:r>
              <a:rPr lang="it-IT" sz="2000" dirty="0" smtClean="0"/>
              <a:t>-non ha voluto cioè ufficializzare una definizione dell’ispirazione, lasciando spazi per la riflessione teologica e – nello stesso tempo – fissando dei limiti: i due autori.</a:t>
            </a:r>
            <a:endParaRPr lang="it-IT" sz="2000" dirty="0"/>
          </a:p>
        </p:txBody>
      </p:sp>
    </p:spTree>
    <p:extLst>
      <p:ext uri="{BB962C8B-B14F-4D97-AF65-F5344CB8AC3E}">
        <p14:creationId xmlns="" xmlns:p14="http://schemas.microsoft.com/office/powerpoint/2010/main" val="1027193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L’ispirazione della Sacra Scrittura</a:t>
            </a:r>
            <a:br>
              <a:rPr lang="it-IT" sz="2000" dirty="0">
                <a:solidFill>
                  <a:srgbClr val="C00000"/>
                </a:solidFill>
              </a:rPr>
            </a:br>
            <a:endParaRPr lang="it-IT" sz="2000" dirty="0"/>
          </a:p>
        </p:txBody>
      </p:sp>
      <p:sp>
        <p:nvSpPr>
          <p:cNvPr id="3" name="Segnaposto contenuto 2"/>
          <p:cNvSpPr>
            <a:spLocks noGrp="1"/>
          </p:cNvSpPr>
          <p:nvPr>
            <p:ph idx="1"/>
          </p:nvPr>
        </p:nvSpPr>
        <p:spPr>
          <a:xfrm>
            <a:off x="457200" y="1196752"/>
            <a:ext cx="8229600" cy="4929411"/>
          </a:xfrm>
        </p:spPr>
        <p:txBody>
          <a:bodyPr>
            <a:normAutofit/>
          </a:bodyPr>
          <a:lstStyle/>
          <a:p>
            <a:pPr marL="0" indent="0" algn="just">
              <a:buNone/>
            </a:pPr>
            <a:r>
              <a:rPr lang="it-IT" sz="2000" dirty="0"/>
              <a:t>«Le verità divinamente rivelate, che sono contenute ed espresse nei libri della sacra Scrittura, furono scritte per ispirazione dello Spirito Santo La santa madre Chiesa, per fede apostolica, ritiene </a:t>
            </a:r>
            <a:r>
              <a:rPr lang="it-IT" sz="2000" b="1" dirty="0"/>
              <a:t>sacri e canonici tutti interi i libri sia dell’Antico che del Nuovo Testamento, </a:t>
            </a:r>
            <a:r>
              <a:rPr lang="it-IT" sz="2000" b="1" u="sng" dirty="0"/>
              <a:t>con tutte le loro parti</a:t>
            </a:r>
            <a:r>
              <a:rPr lang="it-IT" sz="2000" b="1" dirty="0"/>
              <a:t>, perché scritti per ispirazione dello Spirito Santo</a:t>
            </a:r>
            <a:r>
              <a:rPr lang="it-IT" sz="2000" dirty="0"/>
              <a:t> (cfr. </a:t>
            </a:r>
            <a:r>
              <a:rPr lang="it-IT" sz="2000" i="1" dirty="0" err="1"/>
              <a:t>Gv</a:t>
            </a:r>
            <a:r>
              <a:rPr lang="it-IT" sz="2000" dirty="0"/>
              <a:t> 20,31; 2 </a:t>
            </a:r>
            <a:r>
              <a:rPr lang="it-IT" sz="2000" i="1" dirty="0"/>
              <a:t>Tm</a:t>
            </a:r>
            <a:r>
              <a:rPr lang="it-IT" sz="2000" dirty="0"/>
              <a:t> 3,16); </a:t>
            </a:r>
            <a:r>
              <a:rPr lang="it-IT" sz="2000" b="1" dirty="0"/>
              <a:t>hanno Dio per autore</a:t>
            </a:r>
            <a:r>
              <a:rPr lang="it-IT" sz="2000" dirty="0"/>
              <a:t> e come tali sono stati consegnati alla Chiesa [cfr. </a:t>
            </a:r>
            <a:r>
              <a:rPr lang="it-IT" sz="2000" i="1" dirty="0"/>
              <a:t>Dei </a:t>
            </a:r>
            <a:r>
              <a:rPr lang="it-IT" sz="2000" i="1" dirty="0" err="1" smtClean="0"/>
              <a:t>Filius</a:t>
            </a:r>
            <a:r>
              <a:rPr lang="it-IT" sz="2000" dirty="0" smtClean="0"/>
              <a:t>]. Per </a:t>
            </a:r>
            <a:r>
              <a:rPr lang="it-IT" sz="2000" dirty="0"/>
              <a:t>la composizione dei libri sacri, Dio scelse e si servì di uomini nel possesso delle loro facoltà e capacità [cfr. </a:t>
            </a:r>
            <a:r>
              <a:rPr lang="it-IT" sz="2000" i="1" dirty="0"/>
              <a:t>Divino </a:t>
            </a:r>
            <a:r>
              <a:rPr lang="it-IT" sz="2000" i="1" dirty="0" err="1"/>
              <a:t>Afflante</a:t>
            </a:r>
            <a:r>
              <a:rPr lang="it-IT" sz="2000" i="1" dirty="0"/>
              <a:t> </a:t>
            </a:r>
            <a:r>
              <a:rPr lang="it-IT" sz="2000" i="1" dirty="0" err="1"/>
              <a:t>Spiritu</a:t>
            </a:r>
            <a:r>
              <a:rPr lang="it-IT" sz="2000" dirty="0"/>
              <a:t>], affinché, agendo egli in essi e per loro mezzo, scrivessero </a:t>
            </a:r>
            <a:r>
              <a:rPr lang="it-IT" sz="2000" b="1" dirty="0"/>
              <a:t>come veri autori</a:t>
            </a:r>
            <a:r>
              <a:rPr lang="it-IT" sz="2000" dirty="0"/>
              <a:t>, tutte e soltanto quelle cose che egli voleva fossero scritte [cfr. </a:t>
            </a:r>
            <a:r>
              <a:rPr lang="it-IT" sz="2000" i="1" dirty="0" err="1"/>
              <a:t>Providentissimus</a:t>
            </a:r>
            <a:r>
              <a:rPr lang="it-IT" sz="2000" i="1" dirty="0"/>
              <a:t> Deus</a:t>
            </a:r>
            <a:r>
              <a:rPr lang="it-IT" sz="2000" dirty="0" smtClean="0"/>
              <a:t>]»</a:t>
            </a:r>
          </a:p>
          <a:p>
            <a:pPr algn="just"/>
            <a:r>
              <a:rPr lang="it-IT" sz="2000" dirty="0" smtClean="0"/>
              <a:t>Problemi aperti favoriti dalla riflessione teologica successiva al Vaticano II (cfr. </a:t>
            </a:r>
            <a:r>
              <a:rPr lang="it-IT" sz="2000" dirty="0" err="1" smtClean="0"/>
              <a:t>Mazzinghi</a:t>
            </a:r>
            <a:r>
              <a:rPr lang="it-IT" sz="2000" dirty="0" smtClean="0"/>
              <a:t>-Mannucci, 239 ss.)</a:t>
            </a:r>
          </a:p>
          <a:p>
            <a:pPr algn="just"/>
            <a:r>
              <a:rPr lang="it-IT" sz="2000" dirty="0" smtClean="0"/>
              <a:t>I libri sacri delle grandi religioni possono dirsi ispirati? (cfr.	Nostra </a:t>
            </a:r>
            <a:r>
              <a:rPr lang="it-IT" sz="2000" dirty="0" err="1" smtClean="0"/>
              <a:t>Aetate</a:t>
            </a:r>
            <a:r>
              <a:rPr lang="it-IT" sz="2000" dirty="0" smtClean="0"/>
              <a:t>, 2c; </a:t>
            </a:r>
            <a:r>
              <a:rPr lang="it-IT" sz="2000" dirty="0" err="1" smtClean="0"/>
              <a:t>Mazzinghi</a:t>
            </a:r>
            <a:r>
              <a:rPr lang="it-IT" sz="2000" dirty="0" smtClean="0"/>
              <a:t>-Mannucci, 270 ss.)</a:t>
            </a:r>
          </a:p>
          <a:p>
            <a:pPr marL="0" indent="0" algn="just">
              <a:buNone/>
            </a:pPr>
            <a:endParaRPr lang="it-IT" sz="800" dirty="0"/>
          </a:p>
          <a:p>
            <a:pPr marL="0" indent="0" algn="just">
              <a:buNone/>
            </a:pPr>
            <a:endParaRPr lang="it-IT" sz="2000" dirty="0"/>
          </a:p>
        </p:txBody>
      </p:sp>
    </p:spTree>
    <p:extLst>
      <p:ext uri="{BB962C8B-B14F-4D97-AF65-F5344CB8AC3E}">
        <p14:creationId xmlns="" xmlns:p14="http://schemas.microsoft.com/office/powerpoint/2010/main" val="321698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Bibbia è Parola di Dio</a:t>
            </a:r>
            <a:br>
              <a:rPr lang="it-IT" sz="2000" dirty="0">
                <a:solidFill>
                  <a:srgbClr val="C00000"/>
                </a:solidFill>
              </a:rPr>
            </a:br>
            <a:endParaRPr lang="it-IT" sz="2000" dirty="0"/>
          </a:p>
        </p:txBody>
      </p:sp>
      <p:sp>
        <p:nvSpPr>
          <p:cNvPr id="3" name="Segnaposto contenuto 2"/>
          <p:cNvSpPr>
            <a:spLocks noGrp="1"/>
          </p:cNvSpPr>
          <p:nvPr>
            <p:ph idx="1"/>
          </p:nvPr>
        </p:nvSpPr>
        <p:spPr>
          <a:xfrm>
            <a:off x="457200" y="908720"/>
            <a:ext cx="8229600" cy="5217443"/>
          </a:xfrm>
        </p:spPr>
        <p:txBody>
          <a:bodyPr>
            <a:normAutofit/>
          </a:bodyPr>
          <a:lstStyle/>
          <a:p>
            <a:pPr marL="0" indent="0" algn="just">
              <a:buNone/>
            </a:pPr>
            <a:r>
              <a:rPr lang="it-IT" sz="2000" dirty="0" smtClean="0"/>
              <a:t>-Sempre Israele ha considerato </a:t>
            </a:r>
            <a:r>
              <a:rPr lang="it-IT" sz="2000" b="1" dirty="0" smtClean="0"/>
              <a:t>divina la </a:t>
            </a:r>
            <a:r>
              <a:rPr lang="it-IT" sz="2000" b="1" dirty="0" err="1" smtClean="0"/>
              <a:t>Torā</a:t>
            </a:r>
            <a:r>
              <a:rPr lang="it-IT" sz="2000" dirty="0" smtClean="0"/>
              <a:t> perché è stato Dio a donarla al popolo attraverso Mosè. E quando si iniziò a metterla per iscritto (e a completarla dopo l’esilio), subito fu ritenuta espressione codificata della volontà di Dio e – di conseguenza – normativa per la fede d’Israele (cfr. Es 24). Nel </a:t>
            </a:r>
            <a:r>
              <a:rPr lang="it-IT" sz="2000" dirty="0" err="1" smtClean="0"/>
              <a:t>Dt</a:t>
            </a:r>
            <a:r>
              <a:rPr lang="it-IT" sz="2000" dirty="0" smtClean="0"/>
              <a:t> infatti «</a:t>
            </a:r>
            <a:r>
              <a:rPr lang="it-IT" sz="2000" dirty="0" err="1" smtClean="0"/>
              <a:t>dabar</a:t>
            </a:r>
            <a:r>
              <a:rPr lang="it-IT" sz="2000" dirty="0" smtClean="0"/>
              <a:t>»/«</a:t>
            </a:r>
            <a:r>
              <a:rPr lang="it-IT" sz="2000" dirty="0" err="1" smtClean="0"/>
              <a:t>dabarim</a:t>
            </a:r>
            <a:r>
              <a:rPr lang="it-IT" sz="2000" dirty="0" smtClean="0"/>
              <a:t>» non indicano più la parola pronunciata da Dio, ma la parola scritta (cfr </a:t>
            </a:r>
            <a:r>
              <a:rPr lang="it-IT" sz="2000" dirty="0" err="1" smtClean="0"/>
              <a:t>Es</a:t>
            </a:r>
            <a:r>
              <a:rPr lang="it-IT" sz="2000" dirty="0" smtClean="0"/>
              <a:t> 24; 34).</a:t>
            </a:r>
          </a:p>
          <a:p>
            <a:pPr marL="0" indent="0" algn="just">
              <a:buNone/>
            </a:pPr>
            <a:r>
              <a:rPr lang="it-IT" sz="2000" dirty="0" smtClean="0"/>
              <a:t>-Alla sacralità della </a:t>
            </a:r>
            <a:r>
              <a:rPr lang="it-IT" sz="2000" dirty="0" err="1" smtClean="0"/>
              <a:t>Torā</a:t>
            </a:r>
            <a:r>
              <a:rPr lang="it-IT" sz="2000" dirty="0" smtClean="0"/>
              <a:t> partecipano anche </a:t>
            </a:r>
            <a:r>
              <a:rPr lang="it-IT" sz="2000" b="1" dirty="0" smtClean="0"/>
              <a:t>gli scritti dei profeti</a:t>
            </a:r>
            <a:r>
              <a:rPr lang="it-IT" sz="2000" dirty="0" smtClean="0"/>
              <a:t>, i quali parlano in nome di Dio (</a:t>
            </a:r>
            <a:r>
              <a:rPr lang="it-IT" sz="2000" dirty="0" err="1" smtClean="0"/>
              <a:t>Ez</a:t>
            </a:r>
            <a:r>
              <a:rPr lang="it-IT" sz="2000" dirty="0" smtClean="0"/>
              <a:t> 3,7). I libri profetici partecipano della trascendenza del messaggio rivolto oralmente al popolo: anch’essi sono «il libro del Signore» (</a:t>
            </a:r>
            <a:r>
              <a:rPr lang="it-IT" sz="2000" dirty="0" err="1" smtClean="0"/>
              <a:t>Is</a:t>
            </a:r>
            <a:r>
              <a:rPr lang="it-IT" sz="2000" dirty="0" smtClean="0"/>
              <a:t> 34, 16). Due esempi significativi: </a:t>
            </a:r>
            <a:r>
              <a:rPr lang="it-IT" sz="2000" dirty="0" err="1" smtClean="0"/>
              <a:t>Ger</a:t>
            </a:r>
            <a:r>
              <a:rPr lang="it-IT" sz="2000" dirty="0" smtClean="0"/>
              <a:t> 36 e </a:t>
            </a:r>
            <a:r>
              <a:rPr lang="it-IT" sz="2000" dirty="0" err="1" smtClean="0"/>
              <a:t>Ez</a:t>
            </a:r>
            <a:r>
              <a:rPr lang="it-IT" sz="2000" dirty="0" smtClean="0"/>
              <a:t> 2,3-3,11.</a:t>
            </a:r>
          </a:p>
          <a:p>
            <a:pPr marL="0" indent="0" algn="just">
              <a:buNone/>
            </a:pPr>
            <a:r>
              <a:rPr lang="it-IT" sz="2000" dirty="0" smtClean="0"/>
              <a:t>-</a:t>
            </a:r>
            <a:r>
              <a:rPr lang="it-IT" sz="2000" b="1" dirty="0" smtClean="0"/>
              <a:t>Anche gli altri libri</a:t>
            </a:r>
            <a:r>
              <a:rPr lang="it-IT" sz="2000" dirty="0" smtClean="0"/>
              <a:t>, che definiamo sapienziali (e che verso la fine del II sec a.C. si affiancano alla </a:t>
            </a:r>
            <a:r>
              <a:rPr lang="it-IT" sz="2000" dirty="0" err="1" smtClean="0"/>
              <a:t>Torā</a:t>
            </a:r>
            <a:r>
              <a:rPr lang="it-IT" sz="2000" dirty="0" smtClean="0"/>
              <a:t> e ai Profeti), furono ritenuti importanti per la vita spirituale e morale del popolo e vennero </a:t>
            </a:r>
            <a:r>
              <a:rPr lang="it-IT" sz="2000" b="1" dirty="0" smtClean="0"/>
              <a:t>considerati anch’essi sacri al pari della Legge e dei Profeti</a:t>
            </a:r>
            <a:r>
              <a:rPr lang="it-IT" sz="2000" dirty="0" smtClean="0"/>
              <a:t>: «La sapienza è diventata, accanto alla parola profetica e alla legge di Dio, una nuova forma di rivelazione, accolta da Israele con la stessa autorità degli antichi scritti» (</a:t>
            </a:r>
            <a:r>
              <a:rPr lang="it-IT" sz="2000" dirty="0" err="1" smtClean="0"/>
              <a:t>Mazzinghi</a:t>
            </a:r>
            <a:r>
              <a:rPr lang="it-IT" sz="2000" dirty="0" smtClean="0"/>
              <a:t>-Mannucci, pag. 181).</a:t>
            </a:r>
            <a:endParaRPr lang="it-IT" sz="2000" dirty="0"/>
          </a:p>
        </p:txBody>
      </p:sp>
    </p:spTree>
    <p:extLst>
      <p:ext uri="{BB962C8B-B14F-4D97-AF65-F5344CB8AC3E}">
        <p14:creationId xmlns="" xmlns:p14="http://schemas.microsoft.com/office/powerpoint/2010/main" val="11511218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Bibbia è Parola di Dio</a:t>
            </a:r>
            <a:br>
              <a:rPr lang="it-IT" sz="2000" dirty="0">
                <a:solidFill>
                  <a:srgbClr val="C00000"/>
                </a:solidFill>
              </a:rPr>
            </a:br>
            <a:endParaRPr lang="it-IT" sz="2000" dirty="0"/>
          </a:p>
        </p:txBody>
      </p:sp>
      <p:sp>
        <p:nvSpPr>
          <p:cNvPr id="3" name="Segnaposto contenuto 2"/>
          <p:cNvSpPr>
            <a:spLocks noGrp="1"/>
          </p:cNvSpPr>
          <p:nvPr>
            <p:ph idx="1"/>
          </p:nvPr>
        </p:nvSpPr>
        <p:spPr>
          <a:xfrm>
            <a:off x="457200" y="980728"/>
            <a:ext cx="8229600" cy="5616624"/>
          </a:xfrm>
        </p:spPr>
        <p:txBody>
          <a:bodyPr>
            <a:normAutofit lnSpcReduction="10000"/>
          </a:bodyPr>
          <a:lstStyle/>
          <a:p>
            <a:pPr marL="0" indent="0" algn="just">
              <a:buNone/>
            </a:pPr>
            <a:r>
              <a:rPr lang="it-IT" sz="2000" dirty="0" smtClean="0"/>
              <a:t>-Di conseguenza, fin dal periodo successivo all’esilio babilonese Israele ha la consapevolezza di possedere una </a:t>
            </a:r>
            <a:r>
              <a:rPr lang="it-IT" sz="2000" b="1" dirty="0" smtClean="0"/>
              <a:t>raccolta di Libri Sacri</a:t>
            </a:r>
            <a:r>
              <a:rPr lang="it-IT" sz="2000" dirty="0" smtClean="0"/>
              <a:t> (</a:t>
            </a:r>
            <a:r>
              <a:rPr lang="it-IT" sz="2000" dirty="0" err="1" smtClean="0"/>
              <a:t>tà</a:t>
            </a:r>
            <a:r>
              <a:rPr lang="it-IT" sz="2000" dirty="0" smtClean="0"/>
              <a:t> </a:t>
            </a:r>
            <a:r>
              <a:rPr lang="it-IT" sz="2000" dirty="0" err="1" smtClean="0"/>
              <a:t>biblía</a:t>
            </a:r>
            <a:r>
              <a:rPr lang="it-IT" sz="2000" dirty="0" smtClean="0"/>
              <a:t> </a:t>
            </a:r>
            <a:r>
              <a:rPr lang="it-IT" sz="2000" dirty="0" err="1" smtClean="0"/>
              <a:t>tà</a:t>
            </a:r>
            <a:r>
              <a:rPr lang="it-IT" sz="2000" dirty="0" smtClean="0"/>
              <a:t> </a:t>
            </a:r>
            <a:r>
              <a:rPr lang="it-IT" sz="2000" dirty="0" err="1" smtClean="0"/>
              <a:t>aghía</a:t>
            </a:r>
            <a:r>
              <a:rPr lang="it-IT" sz="2000" dirty="0" smtClean="0"/>
              <a:t>; 1 Mac 12, 9). Nel I sec. d.C. Giuseppe Flavio e Filone Alessandrino chiamano il Pentateuco e gli altri libri biblici «</a:t>
            </a:r>
            <a:r>
              <a:rPr lang="it-IT" sz="2000" dirty="0" err="1" smtClean="0"/>
              <a:t>tà</a:t>
            </a:r>
            <a:r>
              <a:rPr lang="it-IT" sz="2000" dirty="0" smtClean="0"/>
              <a:t> </a:t>
            </a:r>
            <a:r>
              <a:rPr lang="it-IT" sz="2000" dirty="0" err="1" smtClean="0"/>
              <a:t>hierà</a:t>
            </a:r>
            <a:r>
              <a:rPr lang="it-IT" sz="2000" dirty="0" smtClean="0"/>
              <a:t> </a:t>
            </a:r>
            <a:r>
              <a:rPr lang="it-IT" sz="2000" dirty="0" err="1" smtClean="0"/>
              <a:t>grámmata</a:t>
            </a:r>
            <a:r>
              <a:rPr lang="it-IT" sz="2000" dirty="0" smtClean="0"/>
              <a:t>» (le sacre scritture).</a:t>
            </a:r>
          </a:p>
          <a:p>
            <a:pPr marL="0" indent="0" algn="just">
              <a:buNone/>
            </a:pPr>
            <a:r>
              <a:rPr lang="it-IT" sz="2000" dirty="0" smtClean="0"/>
              <a:t>-Anche Gesù, e gli apostoli con lui, hanno questa consapevolezza: «sta scritto», «affinché si adempisse la Scrittura» sono formule del NT con le quali è attestato che gli scritti dell’AT sono sacri e normativi. Spesso ricorre la formula «</a:t>
            </a:r>
            <a:r>
              <a:rPr lang="it-IT" sz="2000" dirty="0" err="1" smtClean="0"/>
              <a:t>léghei</a:t>
            </a:r>
            <a:r>
              <a:rPr lang="it-IT" sz="2000" dirty="0" smtClean="0"/>
              <a:t> </a:t>
            </a:r>
            <a:r>
              <a:rPr lang="it-IT" sz="2000" dirty="0" err="1" smtClean="0"/>
              <a:t>hē</a:t>
            </a:r>
            <a:r>
              <a:rPr lang="it-IT" sz="2000" dirty="0" smtClean="0"/>
              <a:t> </a:t>
            </a:r>
            <a:r>
              <a:rPr lang="it-IT" sz="2000" dirty="0" err="1" smtClean="0"/>
              <a:t>graphē</a:t>
            </a:r>
            <a:r>
              <a:rPr lang="it-IT" sz="2000" dirty="0" smtClean="0"/>
              <a:t>» (dice la scrittura) che ha un’importanza particolare perché il verbo </a:t>
            </a:r>
            <a:r>
              <a:rPr lang="it-IT" sz="2000" dirty="0" err="1" smtClean="0"/>
              <a:t>léghein</a:t>
            </a:r>
            <a:r>
              <a:rPr lang="it-IT" sz="2000" dirty="0" smtClean="0"/>
              <a:t> non indica mai la manifestazione scritta del pensiero, ma la sua formulazione orale: «La Scrittura è dunque contemporaneamente parola orale e scritta. Il Dio vivente parla, e la sua parola, una volta pronunciata, si fa scrittura per essere udita dagli uomini di tutti i tempi» (</a:t>
            </a:r>
            <a:r>
              <a:rPr lang="it-IT" sz="2000" dirty="0" err="1" smtClean="0"/>
              <a:t>Mazzinghi</a:t>
            </a:r>
            <a:r>
              <a:rPr lang="it-IT" sz="2000" dirty="0" smtClean="0"/>
              <a:t>-Mannucci, 183).</a:t>
            </a:r>
          </a:p>
          <a:p>
            <a:pPr marL="0" indent="0" algn="just">
              <a:buNone/>
            </a:pPr>
            <a:r>
              <a:rPr lang="it-IT" sz="2000" dirty="0" smtClean="0"/>
              <a:t>-</a:t>
            </a:r>
            <a:r>
              <a:rPr lang="it-IT" sz="2000" b="1" dirty="0" smtClean="0"/>
              <a:t>Nel NT si riscontra lo stesso procedimento</a:t>
            </a:r>
            <a:r>
              <a:rPr lang="it-IT" sz="2000" dirty="0" smtClean="0"/>
              <a:t>: il passaggio dalla parola annunciata allo scritto, che assume la stessa autorità della proclamazione orale. Per la comunità cristiana, gli scritti degli apostoli partecipano della divina autorità dei libri dell’AT in quanto ne costituiscono il compimento e il completamento.</a:t>
            </a:r>
            <a:endParaRPr lang="it-IT" sz="2000" dirty="0"/>
          </a:p>
        </p:txBody>
      </p:sp>
    </p:spTree>
    <p:extLst>
      <p:ext uri="{BB962C8B-B14F-4D97-AF65-F5344CB8AC3E}">
        <p14:creationId xmlns="" xmlns:p14="http://schemas.microsoft.com/office/powerpoint/2010/main" val="8988824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Bibbia è Parola di Dio</a:t>
            </a:r>
            <a:br>
              <a:rPr lang="it-IT" sz="2000" dirty="0">
                <a:solidFill>
                  <a:srgbClr val="C00000"/>
                </a:solidFill>
              </a:rPr>
            </a:br>
            <a:endParaRPr lang="it-IT" sz="2000" dirty="0"/>
          </a:p>
        </p:txBody>
      </p:sp>
      <p:sp>
        <p:nvSpPr>
          <p:cNvPr id="3" name="Segnaposto contenuto 2"/>
          <p:cNvSpPr>
            <a:spLocks noGrp="1"/>
          </p:cNvSpPr>
          <p:nvPr>
            <p:ph idx="1"/>
          </p:nvPr>
        </p:nvSpPr>
        <p:spPr>
          <a:xfrm>
            <a:off x="457200" y="908720"/>
            <a:ext cx="8229600" cy="5217443"/>
          </a:xfrm>
        </p:spPr>
        <p:txBody>
          <a:bodyPr>
            <a:normAutofit/>
          </a:bodyPr>
          <a:lstStyle/>
          <a:p>
            <a:pPr marL="0" indent="0" algn="just">
              <a:buNone/>
            </a:pPr>
            <a:r>
              <a:rPr lang="it-IT" sz="2000" dirty="0" smtClean="0"/>
              <a:t>-Gesù riconosce, citandolo, l’autorità dell’AT («sta scritto»; cfr. Mt 21,13); nello stesso tempo, però, </a:t>
            </a:r>
            <a:r>
              <a:rPr lang="it-IT" sz="2000" dirty="0"/>
              <a:t>parla e agisce nella consapevolezza di essere il </a:t>
            </a:r>
            <a:r>
              <a:rPr lang="it-IT" sz="2000" dirty="0" smtClean="0"/>
              <a:t>compimento </a:t>
            </a:r>
            <a:r>
              <a:rPr lang="it-IT" sz="2000" dirty="0"/>
              <a:t>della rivelazione di </a:t>
            </a:r>
            <a:r>
              <a:rPr lang="it-IT" sz="2000" dirty="0" smtClean="0"/>
              <a:t>Dio: «Avete inteso che fu detto … ma (ebbene=</a:t>
            </a:r>
            <a:r>
              <a:rPr lang="it-IT" sz="2000" dirty="0" err="1" smtClean="0"/>
              <a:t>dè</a:t>
            </a:r>
            <a:r>
              <a:rPr lang="it-IT" sz="2000" dirty="0" smtClean="0"/>
              <a:t>) io vi dico» (Mt 5); egli «parla come uno che ha autorità, e non come gli scribi» (Mc 1,22). </a:t>
            </a:r>
            <a:r>
              <a:rPr lang="it-IT" sz="2000" b="1" dirty="0" smtClean="0"/>
              <a:t>Tra Gesù e la parola di Dio c’è identità: Egli non riceve, come i profeti, la parola di Dio; la sua stessa parola è parola di Dio!</a:t>
            </a:r>
          </a:p>
          <a:p>
            <a:pPr marL="0" indent="0" algn="just">
              <a:buNone/>
            </a:pPr>
            <a:r>
              <a:rPr lang="it-IT" sz="2000" dirty="0" smtClean="0"/>
              <a:t>-</a:t>
            </a:r>
            <a:r>
              <a:rPr lang="it-IT" sz="2000" dirty="0" err="1" smtClean="0"/>
              <a:t>Eb</a:t>
            </a:r>
            <a:r>
              <a:rPr lang="it-IT" sz="2000" dirty="0" smtClean="0"/>
              <a:t> 1, 1-2: «</a:t>
            </a:r>
            <a:r>
              <a:rPr lang="it-IT" sz="2000" baseline="30000" dirty="0" smtClean="0"/>
              <a:t>1</a:t>
            </a:r>
            <a:r>
              <a:rPr lang="it-IT" sz="2000" dirty="0" smtClean="0"/>
              <a:t>Dio</a:t>
            </a:r>
            <a:r>
              <a:rPr lang="it-IT" sz="2000" dirty="0"/>
              <a:t>, che molte volte e in diversi modi nei tempi antichi aveva parlato ai padri per mezzo dei profeti, </a:t>
            </a:r>
            <a:r>
              <a:rPr lang="it-IT" sz="2000" baseline="30000" dirty="0"/>
              <a:t>2</a:t>
            </a:r>
            <a:r>
              <a:rPr lang="it-IT" sz="2000" dirty="0"/>
              <a:t>ultimamente, in questi giorni, ha parlato a noi per mezzo del Figlio, che ha stabilito erede di tutte le cose e mediante il quale ha fatto anche il </a:t>
            </a:r>
            <a:r>
              <a:rPr lang="it-IT" sz="2000" dirty="0" smtClean="0"/>
              <a:t>mondo». </a:t>
            </a:r>
          </a:p>
          <a:p>
            <a:pPr marL="0" indent="0" algn="just">
              <a:buNone/>
            </a:pPr>
            <a:r>
              <a:rPr lang="it-IT" sz="2000" dirty="0"/>
              <a:t>-</a:t>
            </a:r>
            <a:r>
              <a:rPr lang="it-IT" sz="2000" dirty="0" smtClean="0"/>
              <a:t>La parola di Gesù non annulla quella dei profeti, la porta a compimento nell’oggi. E quando la sua parola  e i suoi gesti saranno scritti, «secondo lo stesso passaggio spontaneo riscontrato già nell’AT, scattò quasi automaticamente nella chiesa primitiva la coscienza di possedere, incarnata in un libro, la definitiva parola di Dio che nella persona di Gesù Cristo si era fatta presente» (</a:t>
            </a:r>
            <a:r>
              <a:rPr lang="it-IT" sz="2000" dirty="0" err="1" smtClean="0"/>
              <a:t>Mazzinghi</a:t>
            </a:r>
            <a:r>
              <a:rPr lang="it-IT" sz="2000" dirty="0" smtClean="0"/>
              <a:t>-Mannucci, pag. 186).</a:t>
            </a:r>
          </a:p>
        </p:txBody>
      </p:sp>
    </p:spTree>
    <p:extLst>
      <p:ext uri="{BB962C8B-B14F-4D97-AF65-F5344CB8AC3E}">
        <p14:creationId xmlns="" xmlns:p14="http://schemas.microsoft.com/office/powerpoint/2010/main" val="2648254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Bibbia è Parola di Dio</a:t>
            </a:r>
            <a:br>
              <a:rPr lang="it-IT" sz="2000" dirty="0">
                <a:solidFill>
                  <a:srgbClr val="C00000"/>
                </a:solidFill>
              </a:rPr>
            </a:br>
            <a:endParaRPr lang="it-IT" sz="2000" dirty="0"/>
          </a:p>
        </p:txBody>
      </p:sp>
      <p:sp>
        <p:nvSpPr>
          <p:cNvPr id="3" name="Segnaposto contenuto 2"/>
          <p:cNvSpPr>
            <a:spLocks noGrp="1"/>
          </p:cNvSpPr>
          <p:nvPr>
            <p:ph idx="1"/>
          </p:nvPr>
        </p:nvSpPr>
        <p:spPr>
          <a:xfrm>
            <a:off x="457200" y="908720"/>
            <a:ext cx="8229600" cy="5217443"/>
          </a:xfrm>
        </p:spPr>
        <p:txBody>
          <a:bodyPr>
            <a:normAutofit lnSpcReduction="10000"/>
          </a:bodyPr>
          <a:lstStyle/>
          <a:p>
            <a:pPr marL="0" indent="0" algn="just">
              <a:buNone/>
            </a:pPr>
            <a:r>
              <a:rPr lang="it-IT" sz="2000" dirty="0"/>
              <a:t>-Così, accanto ai libri dell’AT, che </a:t>
            </a:r>
            <a:r>
              <a:rPr lang="it-IT" sz="2000" dirty="0" smtClean="0"/>
              <a:t>considera </a:t>
            </a:r>
            <a:r>
              <a:rPr lang="it-IT" sz="2000" dirty="0"/>
              <a:t>«sacre </a:t>
            </a:r>
            <a:r>
              <a:rPr lang="it-IT" sz="2000" dirty="0" smtClean="0"/>
              <a:t>scritture», la chiesa apostolica pone i suoi scritti, cominciando dai Vangeli, con la consapevolezza che hanno </a:t>
            </a:r>
            <a:r>
              <a:rPr lang="it-IT" sz="2000" b="1" dirty="0" smtClean="0"/>
              <a:t>lo stesso carattere divino</a:t>
            </a:r>
            <a:r>
              <a:rPr lang="it-IT" sz="2000" dirty="0" smtClean="0"/>
              <a:t> delle Scritture d’Israele: «</a:t>
            </a:r>
            <a:r>
              <a:rPr lang="it-IT" sz="2000" baseline="30000" dirty="0" smtClean="0"/>
              <a:t>17</a:t>
            </a:r>
            <a:r>
              <a:rPr lang="it-IT" sz="2000" dirty="0" smtClean="0"/>
              <a:t>I </a:t>
            </a:r>
            <a:r>
              <a:rPr lang="it-IT" sz="2000" dirty="0" err="1"/>
              <a:t>presbìteri</a:t>
            </a:r>
            <a:r>
              <a:rPr lang="it-IT" sz="2000" dirty="0"/>
              <a:t> che esercitano bene la presidenza siano considerati meritevoli di un duplice riconoscimento, soprattutto quelli che si affaticano nella predicazione e nell'insegnamento. </a:t>
            </a:r>
            <a:r>
              <a:rPr lang="it-IT" sz="2000" baseline="30000" dirty="0"/>
              <a:t>18</a:t>
            </a:r>
            <a:r>
              <a:rPr lang="it-IT" sz="2000" dirty="0"/>
              <a:t>Dice infatti la Scrittura: </a:t>
            </a:r>
            <a:r>
              <a:rPr lang="it-IT" sz="2000" i="1" dirty="0"/>
              <a:t>Non metterai la museruola al bue che trebbia,</a:t>
            </a:r>
            <a:r>
              <a:rPr lang="it-IT" sz="2000" dirty="0"/>
              <a:t> e:</a:t>
            </a:r>
            <a:r>
              <a:rPr lang="it-IT" sz="2000" i="1" dirty="0"/>
              <a:t> Chi lavora ha diritto alla sua </a:t>
            </a:r>
            <a:r>
              <a:rPr lang="it-IT" sz="2000" i="1" dirty="0" smtClean="0"/>
              <a:t>ricompensa</a:t>
            </a:r>
            <a:r>
              <a:rPr lang="it-IT" sz="2000" dirty="0" smtClean="0"/>
              <a:t>» (1Tm 5,17-18). La prima citazione è tratta da </a:t>
            </a:r>
            <a:r>
              <a:rPr lang="it-IT" sz="2000" dirty="0" err="1" smtClean="0"/>
              <a:t>Dt</a:t>
            </a:r>
            <a:r>
              <a:rPr lang="it-IT" sz="2000" dirty="0" smtClean="0"/>
              <a:t> 25,4; la seconda è un detto di Gesù in Lc 10,7.</a:t>
            </a:r>
            <a:endParaRPr lang="it-IT" sz="2000" dirty="0"/>
          </a:p>
          <a:p>
            <a:pPr marL="0" indent="0" algn="just">
              <a:buNone/>
            </a:pPr>
            <a:r>
              <a:rPr lang="it-IT" sz="2000" dirty="0" smtClean="0"/>
              <a:t>-Anche la predicazione apostolica, accompagnata da gesti (cfr. </a:t>
            </a:r>
            <a:r>
              <a:rPr lang="it-IT" sz="2000" smtClean="0"/>
              <a:t>At </a:t>
            </a:r>
            <a:r>
              <a:rPr lang="it-IT" sz="2000" smtClean="0"/>
              <a:t>2, 42-47; 3, 1ss.) </a:t>
            </a:r>
            <a:r>
              <a:rPr lang="it-IT" sz="2000" dirty="0" smtClean="0"/>
              <a:t>come quella di Gesù, è rivelazione divina: «Dio non soltanto ha pronunciato in Cristo la sua parola ultima e definitiva. Egli la manifesta anche quando Cristo viene annunciato nella predicazione apostolica» (</a:t>
            </a:r>
            <a:r>
              <a:rPr lang="it-IT" sz="2000" dirty="0" err="1" smtClean="0"/>
              <a:t>Mazzinghi</a:t>
            </a:r>
            <a:r>
              <a:rPr lang="it-IT" sz="2000" dirty="0" smtClean="0"/>
              <a:t>-Mannucci, 187). È la stessa parola che Dio ha pronunciato in Gesù: «Proprio </a:t>
            </a:r>
            <a:r>
              <a:rPr lang="it-IT" sz="2000" dirty="0"/>
              <a:t>per questo anche noi rendiamo continuamente grazie a Dio perché, ricevendo la parola di Dio che noi vi abbiamo fatto udire, </a:t>
            </a:r>
            <a:r>
              <a:rPr lang="it-IT" sz="2000" b="1" dirty="0"/>
              <a:t>l'avete accolta non come parola di uomini ma, qual è veramente, come parola di Dio</a:t>
            </a:r>
            <a:r>
              <a:rPr lang="it-IT" sz="2000" dirty="0"/>
              <a:t>, che opera in voi </a:t>
            </a:r>
            <a:r>
              <a:rPr lang="it-IT" sz="2000" dirty="0" smtClean="0"/>
              <a:t>credenti» (1Ts 2,13).</a:t>
            </a:r>
            <a:endParaRPr lang="it-IT" sz="2000" dirty="0"/>
          </a:p>
          <a:p>
            <a:pPr marL="0" indent="0" algn="just">
              <a:buNone/>
            </a:pPr>
            <a:endParaRPr lang="it-IT" sz="2000" dirty="0"/>
          </a:p>
        </p:txBody>
      </p:sp>
    </p:spTree>
    <p:extLst>
      <p:ext uri="{BB962C8B-B14F-4D97-AF65-F5344CB8AC3E}">
        <p14:creationId xmlns="" xmlns:p14="http://schemas.microsoft.com/office/powerpoint/2010/main" val="4836039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La Bibbia è Parola di Dio</a:t>
            </a:r>
            <a:br>
              <a:rPr lang="it-IT" sz="2000" dirty="0">
                <a:solidFill>
                  <a:srgbClr val="C00000"/>
                </a:solidFill>
              </a:rPr>
            </a:br>
            <a:endParaRPr lang="it-IT" sz="2000" dirty="0"/>
          </a:p>
        </p:txBody>
      </p:sp>
      <p:sp>
        <p:nvSpPr>
          <p:cNvPr id="3" name="Segnaposto contenuto 2"/>
          <p:cNvSpPr>
            <a:spLocks noGrp="1"/>
          </p:cNvSpPr>
          <p:nvPr>
            <p:ph idx="1"/>
          </p:nvPr>
        </p:nvSpPr>
        <p:spPr>
          <a:xfrm>
            <a:off x="457200" y="980728"/>
            <a:ext cx="8229600" cy="5145435"/>
          </a:xfrm>
        </p:spPr>
        <p:txBody>
          <a:bodyPr>
            <a:normAutofit lnSpcReduction="10000"/>
          </a:bodyPr>
          <a:lstStyle/>
          <a:p>
            <a:pPr marL="0" indent="0" algn="just">
              <a:buNone/>
            </a:pPr>
            <a:r>
              <a:rPr lang="it-IT" sz="2000" dirty="0" smtClean="0"/>
              <a:t>-La stessa autorità della parola apostolica è poi attribuita alla forma scritta della predicazione:</a:t>
            </a:r>
          </a:p>
          <a:p>
            <a:pPr marL="0" indent="0" algn="just">
              <a:buNone/>
            </a:pPr>
            <a:r>
              <a:rPr lang="it-IT" sz="2000" dirty="0" smtClean="0"/>
              <a:t>«Perciò</a:t>
            </a:r>
            <a:r>
              <a:rPr lang="it-IT" sz="2000" dirty="0"/>
              <a:t>, fratelli, state saldi e mantenete le tradizioni che avete appreso sia dalla nostra parola sia dalla nostra </a:t>
            </a:r>
            <a:r>
              <a:rPr lang="it-IT" sz="2000" dirty="0" smtClean="0"/>
              <a:t>lettera» (2Ts 2,15)</a:t>
            </a:r>
          </a:p>
          <a:p>
            <a:pPr marL="0" indent="0" algn="just">
              <a:buNone/>
            </a:pPr>
            <a:r>
              <a:rPr lang="it-IT" sz="2000" dirty="0" smtClean="0"/>
              <a:t>«Vi scongiuro, per il Signore, che questa lettera sia letta a tutti i fratelli» (1Ts 5,27)</a:t>
            </a:r>
          </a:p>
          <a:p>
            <a:pPr marL="0" indent="0" algn="just">
              <a:buNone/>
            </a:pPr>
            <a:r>
              <a:rPr lang="it-IT" sz="2000" dirty="0" smtClean="0"/>
              <a:t>«Quando questa lettera sarà stata letta da voi, fate che venga letta anche nella Chiesa dei </a:t>
            </a:r>
            <a:r>
              <a:rPr lang="it-IT" sz="2000" dirty="0" err="1" smtClean="0"/>
              <a:t>Laodicesi</a:t>
            </a:r>
            <a:r>
              <a:rPr lang="it-IT" sz="2000" dirty="0" smtClean="0"/>
              <a:t> e anche voi leggete quella inviata ai </a:t>
            </a:r>
            <a:r>
              <a:rPr lang="it-IT" sz="2000" dirty="0" err="1" smtClean="0"/>
              <a:t>Laodicesi</a:t>
            </a:r>
            <a:r>
              <a:rPr lang="it-IT" sz="2000" dirty="0" smtClean="0"/>
              <a:t>» (Col 4,16)</a:t>
            </a:r>
          </a:p>
          <a:p>
            <a:pPr marL="0" indent="0" algn="just">
              <a:buNone/>
            </a:pPr>
            <a:r>
              <a:rPr lang="it-IT" sz="2000" dirty="0" smtClean="0"/>
              <a:t>-Non solo, ma la chiesa primitiva accosta le lettere di Paolo agli scritti dell’AT: «…così </a:t>
            </a:r>
            <a:r>
              <a:rPr lang="it-IT" sz="2000" dirty="0"/>
              <a:t>vi ha scritto anche il nostro carissimo fratello Paolo, secondo la sapienza che gli è stata data, </a:t>
            </a:r>
            <a:r>
              <a:rPr lang="it-IT" sz="2000" dirty="0" smtClean="0"/>
              <a:t>come </a:t>
            </a:r>
            <a:r>
              <a:rPr lang="it-IT" sz="2000" dirty="0"/>
              <a:t>in </a:t>
            </a:r>
            <a:r>
              <a:rPr lang="it-IT" sz="2000" b="1" dirty="0"/>
              <a:t>tutte le lettere</a:t>
            </a:r>
            <a:r>
              <a:rPr lang="it-IT" sz="2000" dirty="0"/>
              <a:t>, nelle quali egli parla di queste cose. In esse vi sono alcuni punti difficili da comprendere, che gli ignoranti e gli incerti travisano, </a:t>
            </a:r>
            <a:r>
              <a:rPr lang="it-IT" sz="2000" b="1" dirty="0"/>
              <a:t>al pari delle altre Scritture</a:t>
            </a:r>
            <a:r>
              <a:rPr lang="it-IT" sz="2000" dirty="0"/>
              <a:t>, per loro propria </a:t>
            </a:r>
            <a:r>
              <a:rPr lang="it-IT" sz="2000" dirty="0" smtClean="0"/>
              <a:t>rovina» (2Pt 3,15-16). </a:t>
            </a:r>
            <a:r>
              <a:rPr lang="it-IT" sz="2000" dirty="0" err="1" smtClean="0"/>
              <a:t>Cfr</a:t>
            </a:r>
            <a:r>
              <a:rPr lang="it-IT" sz="2000" dirty="0" smtClean="0"/>
              <a:t> </a:t>
            </a:r>
            <a:r>
              <a:rPr lang="it-IT" sz="2000" dirty="0" err="1" smtClean="0"/>
              <a:t>Ap</a:t>
            </a:r>
            <a:r>
              <a:rPr lang="it-IT" sz="2000" dirty="0" smtClean="0"/>
              <a:t>. 22,18-19</a:t>
            </a:r>
          </a:p>
          <a:p>
            <a:pPr marL="0" indent="0" algn="just">
              <a:buNone/>
            </a:pPr>
            <a:r>
              <a:rPr lang="it-IT" sz="2000" dirty="0" smtClean="0"/>
              <a:t>-Quindi, sia per Israele che per la Chiesa le sacre Scritture </a:t>
            </a:r>
            <a:r>
              <a:rPr lang="it-IT" sz="2000" b="1" dirty="0" smtClean="0"/>
              <a:t>non solo contengono, ma sono Parola di Dio</a:t>
            </a:r>
            <a:endParaRPr lang="it-IT" sz="2000" b="1" dirty="0"/>
          </a:p>
        </p:txBody>
      </p:sp>
    </p:spTree>
    <p:extLst>
      <p:ext uri="{BB962C8B-B14F-4D97-AF65-F5344CB8AC3E}">
        <p14:creationId xmlns="" xmlns:p14="http://schemas.microsoft.com/office/powerpoint/2010/main" val="2098282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smtClean="0">
                <a:solidFill>
                  <a:srgbClr val="C00000"/>
                </a:solidFill>
              </a:rPr>
              <a:t>L’ispirazione della Sacra Scrittura</a:t>
            </a:r>
            <a:r>
              <a:rPr lang="it-IT" sz="2000" dirty="0">
                <a:solidFill>
                  <a:srgbClr val="C00000"/>
                </a:solidFill>
              </a:rPr>
              <a:t/>
            </a:r>
            <a:br>
              <a:rPr lang="it-IT" sz="2000" dirty="0">
                <a:solidFill>
                  <a:srgbClr val="C00000"/>
                </a:solidFill>
              </a:rPr>
            </a:br>
            <a:endParaRPr lang="it-IT" sz="2000" dirty="0"/>
          </a:p>
        </p:txBody>
      </p:sp>
      <p:sp>
        <p:nvSpPr>
          <p:cNvPr id="3" name="Segnaposto contenuto 2"/>
          <p:cNvSpPr>
            <a:spLocks noGrp="1"/>
          </p:cNvSpPr>
          <p:nvPr>
            <p:ph idx="1"/>
          </p:nvPr>
        </p:nvSpPr>
        <p:spPr>
          <a:xfrm>
            <a:off x="457200" y="836712"/>
            <a:ext cx="8229600" cy="5289451"/>
          </a:xfrm>
        </p:spPr>
        <p:txBody>
          <a:bodyPr>
            <a:normAutofit lnSpcReduction="10000"/>
          </a:bodyPr>
          <a:lstStyle/>
          <a:p>
            <a:pPr marL="0" indent="0">
              <a:buNone/>
            </a:pPr>
            <a:r>
              <a:rPr lang="it-IT" sz="2000" b="1" dirty="0" smtClean="0"/>
              <a:t>Lo Spirito Santo in azione</a:t>
            </a:r>
          </a:p>
          <a:p>
            <a:pPr marL="0" indent="0" algn="just">
              <a:buNone/>
            </a:pPr>
            <a:r>
              <a:rPr lang="it-IT" sz="2000" dirty="0" smtClean="0"/>
              <a:t>-Nella Scrittura è evidente l’azione attiva e potente dello Spirito, la cui finalità è di far parlare e agire (</a:t>
            </a:r>
            <a:r>
              <a:rPr lang="it-IT" sz="2000" dirty="0" err="1" smtClean="0"/>
              <a:t>gestis</a:t>
            </a:r>
            <a:r>
              <a:rPr lang="it-IT" sz="2000" dirty="0" smtClean="0"/>
              <a:t> </a:t>
            </a:r>
            <a:r>
              <a:rPr lang="it-IT" sz="2000" dirty="0" err="1" smtClean="0"/>
              <a:t>verbisque</a:t>
            </a:r>
            <a:r>
              <a:rPr lang="it-IT" sz="2000" dirty="0" smtClean="0"/>
              <a:t>!) alcuni uomini in nome e per conto di Dio. Si tratta di una sorta di «ispirazione» verbale e pastorale, che prepara e rende logica l’azione singolare dello Spirito su coloro che avrebbero consegnato allo scritto la rivelazione in «eventi e parole intimamente connessi» (DV 2).</a:t>
            </a:r>
          </a:p>
          <a:p>
            <a:pPr marL="0" indent="0" algn="just">
              <a:buNone/>
            </a:pPr>
            <a:r>
              <a:rPr lang="it-IT" sz="2000" dirty="0" smtClean="0"/>
              <a:t>-DV 11 conferma la sua affermazione dogmatica sull’ispirazione biblica con quattro testi del NT:</a:t>
            </a:r>
          </a:p>
          <a:p>
            <a:pPr algn="just"/>
            <a:r>
              <a:rPr lang="it-IT" sz="2000" dirty="0" smtClean="0"/>
              <a:t>«Gesù</a:t>
            </a:r>
            <a:r>
              <a:rPr lang="it-IT" sz="2000" dirty="0"/>
              <a:t>, in presenza dei suoi discepoli, fece molti altri segni che non sono stati scritti in questo libro. </a:t>
            </a:r>
            <a:r>
              <a:rPr lang="it-IT" sz="2000" dirty="0" smtClean="0"/>
              <a:t>Ma </a:t>
            </a:r>
            <a:r>
              <a:rPr lang="it-IT" sz="2000" dirty="0"/>
              <a:t>questi sono stati scritti perché crediate che Gesù è il Cristo, il Figlio di Dio, e perché, credendo, abbiate la vita nel suo </a:t>
            </a:r>
            <a:r>
              <a:rPr lang="it-IT" sz="2000" dirty="0" smtClean="0"/>
              <a:t>nome» (</a:t>
            </a:r>
            <a:r>
              <a:rPr lang="it-IT" sz="2000" dirty="0" err="1" smtClean="0"/>
              <a:t>Gv</a:t>
            </a:r>
            <a:r>
              <a:rPr lang="it-IT" sz="2000" dirty="0" smtClean="0"/>
              <a:t> 20, 30-31)</a:t>
            </a:r>
          </a:p>
          <a:p>
            <a:pPr marL="0" indent="0" algn="just">
              <a:buNone/>
            </a:pPr>
            <a:r>
              <a:rPr lang="it-IT" sz="2000" dirty="0" smtClean="0"/>
              <a:t>-dalla prima conclusione del IV Vangelo cogliamo il tema della scrittura, della salvezza e della fede. Pur non parlando esplicitamente dell’ispirazione, il testo rimanda però al dettato di DV: «… </a:t>
            </a:r>
            <a:r>
              <a:rPr lang="it-IT" sz="2000" dirty="0"/>
              <a:t>scrivessero </a:t>
            </a:r>
            <a:r>
              <a:rPr lang="it-IT" sz="2000" dirty="0" smtClean="0"/>
              <a:t>… </a:t>
            </a:r>
            <a:r>
              <a:rPr lang="it-IT" sz="2000" dirty="0"/>
              <a:t>tutte e soltanto quelle cose che egli voleva fossero </a:t>
            </a:r>
            <a:r>
              <a:rPr lang="it-IT" sz="2000" dirty="0" smtClean="0"/>
              <a:t>scritte»</a:t>
            </a:r>
          </a:p>
          <a:p>
            <a:pPr marL="0" indent="0" algn="just">
              <a:buNone/>
            </a:pPr>
            <a:endParaRPr lang="it-IT" sz="2000" dirty="0"/>
          </a:p>
        </p:txBody>
      </p:sp>
    </p:spTree>
    <p:extLst>
      <p:ext uri="{BB962C8B-B14F-4D97-AF65-F5344CB8AC3E}">
        <p14:creationId xmlns="" xmlns:p14="http://schemas.microsoft.com/office/powerpoint/2010/main" val="13792070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L’ispirazione della Sacra Scrittura</a:t>
            </a:r>
            <a:br>
              <a:rPr lang="it-IT" sz="2000" dirty="0">
                <a:solidFill>
                  <a:srgbClr val="C00000"/>
                </a:solidFill>
              </a:rPr>
            </a:br>
            <a:endParaRPr lang="it-IT" sz="2000" dirty="0"/>
          </a:p>
        </p:txBody>
      </p:sp>
      <p:sp>
        <p:nvSpPr>
          <p:cNvPr id="3" name="Segnaposto contenuto 2"/>
          <p:cNvSpPr>
            <a:spLocks noGrp="1"/>
          </p:cNvSpPr>
          <p:nvPr>
            <p:ph idx="1"/>
          </p:nvPr>
        </p:nvSpPr>
        <p:spPr>
          <a:xfrm>
            <a:off x="457200" y="908720"/>
            <a:ext cx="8229600" cy="5217443"/>
          </a:xfrm>
        </p:spPr>
        <p:txBody>
          <a:bodyPr>
            <a:normAutofit/>
          </a:bodyPr>
          <a:lstStyle/>
          <a:p>
            <a:pPr algn="just"/>
            <a:r>
              <a:rPr lang="it-IT" sz="2000" dirty="0" smtClean="0"/>
              <a:t>«</a:t>
            </a:r>
            <a:r>
              <a:rPr lang="it-IT" sz="2000" baseline="30000" dirty="0" smtClean="0"/>
              <a:t>14</a:t>
            </a:r>
            <a:r>
              <a:rPr lang="it-IT" sz="2000" dirty="0" smtClean="0"/>
              <a:t>Tu </a:t>
            </a:r>
            <a:r>
              <a:rPr lang="it-IT" sz="2000" dirty="0"/>
              <a:t>però rimani saldo in quello che hai imparato e che credi fermamente. Conosci coloro da cui lo hai appreso </a:t>
            </a:r>
            <a:r>
              <a:rPr lang="it-IT" sz="2000" baseline="30000" dirty="0" smtClean="0"/>
              <a:t>15</a:t>
            </a:r>
            <a:r>
              <a:rPr lang="it-IT" sz="2000" dirty="0" smtClean="0"/>
              <a:t>e conosci </a:t>
            </a:r>
            <a:r>
              <a:rPr lang="it-IT" sz="2000" dirty="0"/>
              <a:t>le sacre Scritture fin dall'infanzia: queste possono istruirti per la salvezza, che si ottiene mediante la fede in Cristo Gesù. </a:t>
            </a:r>
            <a:r>
              <a:rPr lang="it-IT" sz="2000" baseline="30000" dirty="0" smtClean="0"/>
              <a:t>16</a:t>
            </a:r>
            <a:r>
              <a:rPr lang="it-IT" sz="2000" b="1" dirty="0" smtClean="0"/>
              <a:t>Tutta </a:t>
            </a:r>
            <a:r>
              <a:rPr lang="it-IT" sz="2000" b="1" dirty="0"/>
              <a:t>la Scrittura, ispirata da </a:t>
            </a:r>
            <a:r>
              <a:rPr lang="it-IT" sz="2000" b="1" dirty="0" smtClean="0"/>
              <a:t>Dio </a:t>
            </a:r>
            <a:r>
              <a:rPr lang="it-IT" sz="2000" dirty="0" smtClean="0"/>
              <a:t>(</a:t>
            </a:r>
            <a:r>
              <a:rPr lang="it-IT" sz="2000" dirty="0" err="1" smtClean="0"/>
              <a:t>pāsa</a:t>
            </a:r>
            <a:r>
              <a:rPr lang="it-IT" sz="2000" dirty="0" smtClean="0"/>
              <a:t> </a:t>
            </a:r>
            <a:r>
              <a:rPr lang="it-IT" sz="2000" dirty="0" err="1" smtClean="0"/>
              <a:t>graphē</a:t>
            </a:r>
            <a:r>
              <a:rPr lang="it-IT" sz="2000" dirty="0" smtClean="0"/>
              <a:t> </a:t>
            </a:r>
            <a:r>
              <a:rPr lang="it-IT" sz="2000" dirty="0" err="1" smtClean="0"/>
              <a:t>theópneustos</a:t>
            </a:r>
            <a:r>
              <a:rPr lang="it-IT" sz="2000" dirty="0" smtClean="0"/>
              <a:t>), </a:t>
            </a:r>
            <a:r>
              <a:rPr lang="it-IT" sz="2000" dirty="0"/>
              <a:t>è anche utile per insegnare, convincere, correggere ed educare nella giustizia, </a:t>
            </a:r>
            <a:r>
              <a:rPr lang="it-IT" sz="2000" baseline="30000" dirty="0" smtClean="0"/>
              <a:t>17</a:t>
            </a:r>
            <a:r>
              <a:rPr lang="it-IT" sz="2000" dirty="0" smtClean="0"/>
              <a:t>perché </a:t>
            </a:r>
            <a:r>
              <a:rPr lang="it-IT" sz="2000" dirty="0"/>
              <a:t>l'uomo di Dio sia completo e ben preparato per ogni opera </a:t>
            </a:r>
            <a:r>
              <a:rPr lang="it-IT" sz="2000" dirty="0" smtClean="0"/>
              <a:t>buona» (2Tm 3, 14-17)</a:t>
            </a:r>
          </a:p>
          <a:p>
            <a:pPr marL="0" indent="0" algn="just">
              <a:buNone/>
            </a:pPr>
            <a:r>
              <a:rPr lang="it-IT" sz="2000" dirty="0" smtClean="0"/>
              <a:t>-quale Scrittura? L’autore si riferisce principalmente all’AT (che il destinatario conosce «fin dall’infanzia»), sebbene il canone non era ancora fissato. Ma potrebbe riferirsi anche a quegli scritti del NT che già circolavano al tempo in cui fu scritta 2Tm (secondo la gran parte degli studiosi essa andrebbe collocata verso la fine del I sec)</a:t>
            </a:r>
          </a:p>
          <a:p>
            <a:pPr marL="0" indent="0" algn="just">
              <a:buNone/>
            </a:pPr>
            <a:r>
              <a:rPr lang="it-IT" sz="2000" dirty="0" smtClean="0"/>
              <a:t>-</a:t>
            </a:r>
            <a:r>
              <a:rPr lang="it-IT" sz="2000" dirty="0" err="1" smtClean="0"/>
              <a:t>theópneustos</a:t>
            </a:r>
            <a:r>
              <a:rPr lang="it-IT" sz="2000" dirty="0" smtClean="0"/>
              <a:t> (apax </a:t>
            </a:r>
            <a:r>
              <a:rPr lang="it-IT" sz="2000" dirty="0" err="1" smtClean="0"/>
              <a:t>legomenon</a:t>
            </a:r>
            <a:r>
              <a:rPr lang="it-IT" sz="2000" dirty="0" smtClean="0"/>
              <a:t>): «è ispirata da Dio» (posizione predicativa dell’aggettivo) o «ispirata da Dio» (posizione attributiva)? Nel primo caso si affermerebbe direttamente l’ispirazione, nel secondo indirettamente (perché l’autore si riferirebbe all’efficacia della Scrittura sui credenti che la leggono) </a:t>
            </a:r>
            <a:endParaRPr lang="it-IT" sz="2000" dirty="0"/>
          </a:p>
        </p:txBody>
      </p:sp>
    </p:spTree>
    <p:extLst>
      <p:ext uri="{BB962C8B-B14F-4D97-AF65-F5344CB8AC3E}">
        <p14:creationId xmlns="" xmlns:p14="http://schemas.microsoft.com/office/powerpoint/2010/main" val="2884098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850106"/>
          </a:xfrm>
        </p:spPr>
        <p:txBody>
          <a:bodyPr>
            <a:normAutofit fontScale="90000"/>
          </a:bodyPr>
          <a:lstStyle/>
          <a:p>
            <a:r>
              <a:rPr lang="it-IT" sz="2000" dirty="0">
                <a:solidFill>
                  <a:srgbClr val="C00000"/>
                </a:solidFill>
              </a:rPr>
              <a:t>Introduzione alle Scritture ebraico-cristiane</a:t>
            </a:r>
            <a:br>
              <a:rPr lang="it-IT" sz="2000" dirty="0">
                <a:solidFill>
                  <a:srgbClr val="C00000"/>
                </a:solidFill>
              </a:rPr>
            </a:br>
            <a:r>
              <a:rPr lang="it-IT" sz="2000" dirty="0">
                <a:solidFill>
                  <a:srgbClr val="C00000"/>
                </a:solidFill>
              </a:rPr>
              <a:t>L’ispirazione della Sacra Scrittura</a:t>
            </a:r>
            <a:br>
              <a:rPr lang="it-IT" sz="2000" dirty="0">
                <a:solidFill>
                  <a:srgbClr val="C00000"/>
                </a:solidFill>
              </a:rPr>
            </a:br>
            <a:endParaRPr lang="it-IT" sz="2000" dirty="0"/>
          </a:p>
        </p:txBody>
      </p:sp>
      <p:sp>
        <p:nvSpPr>
          <p:cNvPr id="3" name="Segnaposto contenuto 2"/>
          <p:cNvSpPr>
            <a:spLocks noGrp="1"/>
          </p:cNvSpPr>
          <p:nvPr>
            <p:ph idx="1"/>
          </p:nvPr>
        </p:nvSpPr>
        <p:spPr>
          <a:xfrm>
            <a:off x="457200" y="980728"/>
            <a:ext cx="8229600" cy="5145435"/>
          </a:xfrm>
        </p:spPr>
        <p:txBody>
          <a:bodyPr>
            <a:normAutofit fontScale="92500"/>
          </a:bodyPr>
          <a:lstStyle/>
          <a:p>
            <a:pPr marL="0" indent="0" algn="just">
              <a:buNone/>
            </a:pPr>
            <a:r>
              <a:rPr lang="it-IT" sz="2000" dirty="0" smtClean="0"/>
              <a:t>-quale in senso di </a:t>
            </a:r>
            <a:r>
              <a:rPr lang="it-IT" sz="2000" dirty="0" err="1" smtClean="0"/>
              <a:t>theópneustos</a:t>
            </a:r>
            <a:r>
              <a:rPr lang="it-IT" sz="2000" dirty="0" smtClean="0"/>
              <a:t>? Passivo (è ispirata da Dio) o attivo (ispira Dio)? Il primo è attestato dall’uso che ne fa la lingua ellenistica ed è oggi confermato dalle chiese cristiane. </a:t>
            </a:r>
          </a:p>
          <a:p>
            <a:pPr marL="0" indent="0" algn="just">
              <a:buNone/>
            </a:pPr>
            <a:r>
              <a:rPr lang="it-IT" sz="2000" dirty="0" smtClean="0"/>
              <a:t>-Nonostante DV 21 sembra attribuire alla Scrittura «anche una forza intrinseca che si riverbera nel lettore» (</a:t>
            </a:r>
            <a:r>
              <a:rPr lang="it-IT" sz="2000" dirty="0" err="1" smtClean="0"/>
              <a:t>Deiana</a:t>
            </a:r>
            <a:r>
              <a:rPr lang="it-IT" sz="2000" dirty="0" smtClean="0"/>
              <a:t>, pag. 44, nota 319: «Nei </a:t>
            </a:r>
            <a:r>
              <a:rPr lang="it-IT" sz="2000" dirty="0"/>
              <a:t>libri sacri, infatti, il Padre che è nei cieli viene con molta amorevolezza incontro ai suoi figli ed entra in conversazione con essi; nella parola di Dio poi è insita tanta efficacia e potenza, da essere sostegno e vigore della Chiesa, e per i figli della Chiesa la forza della loro fede, il nutrimento dell'anima, la sorgente pura e perenne della vita spirituale. Perciò si deve riferire per eccellenza alla sacra Scrittura ciò che è stato detto: </a:t>
            </a:r>
            <a:r>
              <a:rPr lang="it-IT" sz="2000" dirty="0" smtClean="0"/>
              <a:t>viva </a:t>
            </a:r>
            <a:r>
              <a:rPr lang="it-IT" sz="2000" dirty="0"/>
              <a:t>ed efficace è la parola di </a:t>
            </a:r>
            <a:r>
              <a:rPr lang="it-IT" sz="2000" dirty="0" smtClean="0"/>
              <a:t>Dio </a:t>
            </a:r>
            <a:r>
              <a:rPr lang="it-IT" sz="2000" dirty="0"/>
              <a:t>(</a:t>
            </a:r>
            <a:r>
              <a:rPr lang="it-IT" sz="2000" dirty="0" err="1"/>
              <a:t>Eb</a:t>
            </a:r>
            <a:r>
              <a:rPr lang="it-IT" sz="2000" dirty="0"/>
              <a:t> 4,12), </a:t>
            </a:r>
            <a:r>
              <a:rPr lang="it-IT" sz="2000" dirty="0" smtClean="0"/>
              <a:t>che </a:t>
            </a:r>
            <a:r>
              <a:rPr lang="it-IT" sz="2000" dirty="0"/>
              <a:t>ha il potere di edificare e dare l'eredità con tutti i </a:t>
            </a:r>
            <a:r>
              <a:rPr lang="it-IT" sz="2000" dirty="0" smtClean="0"/>
              <a:t>santificati </a:t>
            </a:r>
            <a:r>
              <a:rPr lang="it-IT" sz="2000" dirty="0"/>
              <a:t>(At 20,32; cfr. 1 </a:t>
            </a:r>
            <a:r>
              <a:rPr lang="it-IT" sz="2000" dirty="0" err="1"/>
              <a:t>Ts</a:t>
            </a:r>
            <a:r>
              <a:rPr lang="it-IT" sz="2000" dirty="0"/>
              <a:t> 2,13</a:t>
            </a:r>
            <a:r>
              <a:rPr lang="it-IT" sz="2000" dirty="0" smtClean="0"/>
              <a:t>)», tuttavia </a:t>
            </a:r>
            <a:r>
              <a:rPr lang="it-IT" sz="2000" b="1" dirty="0" smtClean="0"/>
              <a:t>il testo di DV 11 precisa che l’ «ispirazione biblica» riguarda l’agiografo e non il lettore!</a:t>
            </a:r>
          </a:p>
          <a:p>
            <a:pPr marL="0" indent="0" algn="just">
              <a:buNone/>
            </a:pPr>
            <a:r>
              <a:rPr lang="it-IT" sz="2000" i="1" dirty="0" smtClean="0"/>
              <a:t>-</a:t>
            </a:r>
            <a:r>
              <a:rPr lang="it-IT" sz="2000" dirty="0" smtClean="0"/>
              <a:t>analogia con il mistero dell’incarnazione:</a:t>
            </a:r>
            <a:r>
              <a:rPr lang="it-IT" sz="2000" i="1" dirty="0" smtClean="0"/>
              <a:t> </a:t>
            </a:r>
            <a:r>
              <a:rPr lang="it-IT" sz="2000" dirty="0" smtClean="0"/>
              <a:t>«</a:t>
            </a:r>
            <a:r>
              <a:rPr lang="it-IT" sz="2000" dirty="0"/>
              <a:t>Le parole di Dio infatti, espresse con lingue umane, si son fatte simili al parlare dell'uomo, come già il Verbo dell'eterno Padre, avendo assunto le debolezze dell'umana natura, si fece simile </a:t>
            </a:r>
            <a:r>
              <a:rPr lang="it-IT" sz="2000" dirty="0" smtClean="0"/>
              <a:t>all'uomo (per opera dello Spirito Santo)» (DV 13).</a:t>
            </a:r>
            <a:endParaRPr lang="it-IT" sz="2000" i="1" dirty="0"/>
          </a:p>
        </p:txBody>
      </p:sp>
    </p:spTree>
    <p:extLst>
      <p:ext uri="{BB962C8B-B14F-4D97-AF65-F5344CB8AC3E}">
        <p14:creationId xmlns="" xmlns:p14="http://schemas.microsoft.com/office/powerpoint/2010/main" val="383881952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495</TotalTime>
  <Words>2182</Words>
  <Application>Microsoft Office PowerPoint</Application>
  <PresentationFormat>Presentazione su schermo (4:3)</PresentationFormat>
  <Paragraphs>109</Paragraphs>
  <Slides>17</Slides>
  <Notes>0</Notes>
  <HiddenSlides>0</HiddenSlides>
  <MMClips>0</MMClips>
  <ScaleCrop>false</ScaleCrop>
  <HeadingPairs>
    <vt:vector size="4" baseType="variant">
      <vt:variant>
        <vt:lpstr>Tema</vt:lpstr>
      </vt:variant>
      <vt:variant>
        <vt:i4>1</vt:i4>
      </vt:variant>
      <vt:variant>
        <vt:lpstr>Titoli diapositive</vt:lpstr>
      </vt:variant>
      <vt:variant>
        <vt:i4>17</vt:i4>
      </vt:variant>
    </vt:vector>
  </HeadingPairs>
  <TitlesOfParts>
    <vt:vector size="18" baseType="lpstr">
      <vt:lpstr>Tema di Office</vt:lpstr>
      <vt:lpstr>Introduzione alle Scritture ebraico-cristiane La Bibbia è Parola di Dio </vt:lpstr>
      <vt:lpstr>Introduzione alle Scritture ebraico-cristiane La Bibbia è Parola di Dio </vt:lpstr>
      <vt:lpstr>Introduzione alle Scritture ebraico-cristiane La Bibbia è Parola di Dio </vt:lpstr>
      <vt:lpstr>Introduzione alle Scritture ebraico-cristiane La Bibbia è Parola di Dio </vt:lpstr>
      <vt:lpstr>Introduzione alle Scritture ebraico-cristiane La Bibbia è Parola di Dio </vt:lpstr>
      <vt:lpstr>Introduzione alle Scritture ebraico-cristiane La Bibbia è Parola di Dio </vt:lpstr>
      <vt:lpstr>Introduzione alle Scritture ebraico-cristiane L’ispirazione della Sacra Scrittura </vt:lpstr>
      <vt:lpstr>Introduzione alle Scritture ebraico-cristiane L’ispirazione della Sacra Scrittura </vt:lpstr>
      <vt:lpstr>Introduzione alle Scritture ebraico-cristiane L’ispirazione della Sacra Scrittura </vt:lpstr>
      <vt:lpstr>Introduzione alle Scritture ebraico-cristiane L’ispirazione della Sacra Scrittura </vt:lpstr>
      <vt:lpstr>Introduzione alle Scritture ebraico-cristiane L’ispirazione della Sacra Scrittura </vt:lpstr>
      <vt:lpstr>Introduzione alle Scritture ebraico-cristiane L’ispirazione della Sacra Scrittura </vt:lpstr>
      <vt:lpstr>Introduzione alle Scritture ebraico-cristiane L’ispirazione della Sacra Scrittura </vt:lpstr>
      <vt:lpstr>Introduzione alle Scritture ebraico-cristiane L’ispirazione della Sacra Scrittura </vt:lpstr>
      <vt:lpstr>Introduzione alle Scritture ebraico-cristiane L’ispirazione della Sacra Scrittura </vt:lpstr>
      <vt:lpstr>Introduzione alle Scritture ebraico-cristiane L’ispirazione della Sacra Scrittura </vt:lpstr>
      <vt:lpstr>Introduzione alle Scritture ebraico-cristiane L’ispirazione della Sacra Scrittura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Introduzione alle Scritture ebraico-cristiane La Bibbia è parola di Dio</dc:title>
  <dc:creator>Flavio</dc:creator>
  <cp:lastModifiedBy>Cons03</cp:lastModifiedBy>
  <cp:revision>69</cp:revision>
  <dcterms:created xsi:type="dcterms:W3CDTF">2021-11-10T14:39:11Z</dcterms:created>
  <dcterms:modified xsi:type="dcterms:W3CDTF">2024-11-20T08:32:05Z</dcterms:modified>
</cp:coreProperties>
</file>