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0" r:id="rId3"/>
    <p:sldId id="261" r:id="rId4"/>
    <p:sldId id="262" r:id="rId5"/>
    <p:sldId id="257" r:id="rId6"/>
    <p:sldId id="258" r:id="rId7"/>
    <p:sldId id="263" r:id="rId8"/>
    <p:sldId id="259" r:id="rId9"/>
    <p:sldId id="264" r:id="rId10"/>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6" y="12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4F44DF-0F73-44E4-B36F-9E0F82DBC52D}" type="datetimeFigureOut">
              <a:rPr lang="it-IT" smtClean="0"/>
              <a:t>25/10/2021</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7B057C-1666-4535-B975-5CE8BB167911}" type="slidenum">
              <a:rPr lang="it-IT" smtClean="0"/>
              <a:t>‹N›</a:t>
            </a:fld>
            <a:endParaRPr lang="it-IT"/>
          </a:p>
        </p:txBody>
      </p:sp>
    </p:spTree>
    <p:extLst>
      <p:ext uri="{BB962C8B-B14F-4D97-AF65-F5344CB8AC3E}">
        <p14:creationId xmlns:p14="http://schemas.microsoft.com/office/powerpoint/2010/main" val="2387327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F7B057C-1666-4535-B975-5CE8BB167911}" type="slidenum">
              <a:rPr lang="it-IT" smtClean="0"/>
              <a:t>3</a:t>
            </a:fld>
            <a:endParaRPr lang="it-IT"/>
          </a:p>
        </p:txBody>
      </p:sp>
    </p:spTree>
    <p:extLst>
      <p:ext uri="{BB962C8B-B14F-4D97-AF65-F5344CB8AC3E}">
        <p14:creationId xmlns:p14="http://schemas.microsoft.com/office/powerpoint/2010/main" val="25344820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4D101AD3-FC19-48F0-A95C-4B34FC562096}" type="datetimeFigureOut">
              <a:rPr lang="it-IT" smtClean="0"/>
              <a:t>25/10/2021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D796E2F-78E8-4CD7-A894-8F6F6D9343C8}" type="slidenum">
              <a:rPr lang="it-IT" smtClean="0"/>
              <a:t>‹N›</a:t>
            </a:fld>
            <a:endParaRPr lang="it-IT"/>
          </a:p>
        </p:txBody>
      </p:sp>
    </p:spTree>
    <p:extLst>
      <p:ext uri="{BB962C8B-B14F-4D97-AF65-F5344CB8AC3E}">
        <p14:creationId xmlns:p14="http://schemas.microsoft.com/office/powerpoint/2010/main" val="1404105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D101AD3-FC19-48F0-A95C-4B34FC562096}" type="datetimeFigureOut">
              <a:rPr lang="it-IT" smtClean="0"/>
              <a:t>25/10/2021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D796E2F-78E8-4CD7-A894-8F6F6D9343C8}" type="slidenum">
              <a:rPr lang="it-IT" smtClean="0"/>
              <a:t>‹N›</a:t>
            </a:fld>
            <a:endParaRPr lang="it-IT"/>
          </a:p>
        </p:txBody>
      </p:sp>
    </p:spTree>
    <p:extLst>
      <p:ext uri="{BB962C8B-B14F-4D97-AF65-F5344CB8AC3E}">
        <p14:creationId xmlns:p14="http://schemas.microsoft.com/office/powerpoint/2010/main" val="1036211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D101AD3-FC19-48F0-A95C-4B34FC562096}" type="datetimeFigureOut">
              <a:rPr lang="it-IT" smtClean="0"/>
              <a:t>25/10/2021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D796E2F-78E8-4CD7-A894-8F6F6D9343C8}" type="slidenum">
              <a:rPr lang="it-IT" smtClean="0"/>
              <a:t>‹N›</a:t>
            </a:fld>
            <a:endParaRPr lang="it-IT"/>
          </a:p>
        </p:txBody>
      </p:sp>
    </p:spTree>
    <p:extLst>
      <p:ext uri="{BB962C8B-B14F-4D97-AF65-F5344CB8AC3E}">
        <p14:creationId xmlns:p14="http://schemas.microsoft.com/office/powerpoint/2010/main" val="394601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D101AD3-FC19-48F0-A95C-4B34FC562096}" type="datetimeFigureOut">
              <a:rPr lang="it-IT" smtClean="0"/>
              <a:t>25/10/2021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D796E2F-78E8-4CD7-A894-8F6F6D9343C8}" type="slidenum">
              <a:rPr lang="it-IT" smtClean="0"/>
              <a:t>‹N›</a:t>
            </a:fld>
            <a:endParaRPr lang="it-IT"/>
          </a:p>
        </p:txBody>
      </p:sp>
    </p:spTree>
    <p:extLst>
      <p:ext uri="{BB962C8B-B14F-4D97-AF65-F5344CB8AC3E}">
        <p14:creationId xmlns:p14="http://schemas.microsoft.com/office/powerpoint/2010/main" val="1599606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4D101AD3-FC19-48F0-A95C-4B34FC562096}" type="datetimeFigureOut">
              <a:rPr lang="it-IT" smtClean="0"/>
              <a:t>25/10/2021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D796E2F-78E8-4CD7-A894-8F6F6D9343C8}" type="slidenum">
              <a:rPr lang="it-IT" smtClean="0"/>
              <a:t>‹N›</a:t>
            </a:fld>
            <a:endParaRPr lang="it-IT"/>
          </a:p>
        </p:txBody>
      </p:sp>
    </p:spTree>
    <p:extLst>
      <p:ext uri="{BB962C8B-B14F-4D97-AF65-F5344CB8AC3E}">
        <p14:creationId xmlns:p14="http://schemas.microsoft.com/office/powerpoint/2010/main" val="831826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4D101AD3-FC19-48F0-A95C-4B34FC562096}" type="datetimeFigureOut">
              <a:rPr lang="it-IT" smtClean="0"/>
              <a:t>25/10/2021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D796E2F-78E8-4CD7-A894-8F6F6D9343C8}" type="slidenum">
              <a:rPr lang="it-IT" smtClean="0"/>
              <a:t>‹N›</a:t>
            </a:fld>
            <a:endParaRPr lang="it-IT"/>
          </a:p>
        </p:txBody>
      </p:sp>
    </p:spTree>
    <p:extLst>
      <p:ext uri="{BB962C8B-B14F-4D97-AF65-F5344CB8AC3E}">
        <p14:creationId xmlns:p14="http://schemas.microsoft.com/office/powerpoint/2010/main" val="553036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4D101AD3-FC19-48F0-A95C-4B34FC562096}" type="datetimeFigureOut">
              <a:rPr lang="it-IT" smtClean="0"/>
              <a:t>25/10/2021</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FD796E2F-78E8-4CD7-A894-8F6F6D9343C8}" type="slidenum">
              <a:rPr lang="it-IT" smtClean="0"/>
              <a:t>‹N›</a:t>
            </a:fld>
            <a:endParaRPr lang="it-IT"/>
          </a:p>
        </p:txBody>
      </p:sp>
    </p:spTree>
    <p:extLst>
      <p:ext uri="{BB962C8B-B14F-4D97-AF65-F5344CB8AC3E}">
        <p14:creationId xmlns:p14="http://schemas.microsoft.com/office/powerpoint/2010/main" val="2938122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4D101AD3-FC19-48F0-A95C-4B34FC562096}" type="datetimeFigureOut">
              <a:rPr lang="it-IT" smtClean="0"/>
              <a:t>25/10/2021</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FD796E2F-78E8-4CD7-A894-8F6F6D9343C8}" type="slidenum">
              <a:rPr lang="it-IT" smtClean="0"/>
              <a:t>‹N›</a:t>
            </a:fld>
            <a:endParaRPr lang="it-IT"/>
          </a:p>
        </p:txBody>
      </p:sp>
    </p:spTree>
    <p:extLst>
      <p:ext uri="{BB962C8B-B14F-4D97-AF65-F5344CB8AC3E}">
        <p14:creationId xmlns:p14="http://schemas.microsoft.com/office/powerpoint/2010/main" val="1629874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D101AD3-FC19-48F0-A95C-4B34FC562096}" type="datetimeFigureOut">
              <a:rPr lang="it-IT" smtClean="0"/>
              <a:t>25/10/2021</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FD796E2F-78E8-4CD7-A894-8F6F6D9343C8}" type="slidenum">
              <a:rPr lang="it-IT" smtClean="0"/>
              <a:t>‹N›</a:t>
            </a:fld>
            <a:endParaRPr lang="it-IT"/>
          </a:p>
        </p:txBody>
      </p:sp>
    </p:spTree>
    <p:extLst>
      <p:ext uri="{BB962C8B-B14F-4D97-AF65-F5344CB8AC3E}">
        <p14:creationId xmlns:p14="http://schemas.microsoft.com/office/powerpoint/2010/main" val="2836237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D101AD3-FC19-48F0-A95C-4B34FC562096}" type="datetimeFigureOut">
              <a:rPr lang="it-IT" smtClean="0"/>
              <a:t>25/10/2021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D796E2F-78E8-4CD7-A894-8F6F6D9343C8}" type="slidenum">
              <a:rPr lang="it-IT" smtClean="0"/>
              <a:t>‹N›</a:t>
            </a:fld>
            <a:endParaRPr lang="it-IT"/>
          </a:p>
        </p:txBody>
      </p:sp>
    </p:spTree>
    <p:extLst>
      <p:ext uri="{BB962C8B-B14F-4D97-AF65-F5344CB8AC3E}">
        <p14:creationId xmlns:p14="http://schemas.microsoft.com/office/powerpoint/2010/main" val="2731722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D101AD3-FC19-48F0-A95C-4B34FC562096}" type="datetimeFigureOut">
              <a:rPr lang="it-IT" smtClean="0"/>
              <a:t>25/10/2021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D796E2F-78E8-4CD7-A894-8F6F6D9343C8}" type="slidenum">
              <a:rPr lang="it-IT" smtClean="0"/>
              <a:t>‹N›</a:t>
            </a:fld>
            <a:endParaRPr lang="it-IT"/>
          </a:p>
        </p:txBody>
      </p:sp>
    </p:spTree>
    <p:extLst>
      <p:ext uri="{BB962C8B-B14F-4D97-AF65-F5344CB8AC3E}">
        <p14:creationId xmlns:p14="http://schemas.microsoft.com/office/powerpoint/2010/main" val="128434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101AD3-FC19-48F0-A95C-4B34FC562096}" type="datetimeFigureOut">
              <a:rPr lang="it-IT" smtClean="0"/>
              <a:t>25/10/2021</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796E2F-78E8-4CD7-A894-8F6F6D9343C8}" type="slidenum">
              <a:rPr lang="it-IT" smtClean="0"/>
              <a:t>‹N›</a:t>
            </a:fld>
            <a:endParaRPr lang="it-IT"/>
          </a:p>
        </p:txBody>
      </p:sp>
    </p:spTree>
    <p:extLst>
      <p:ext uri="{BB962C8B-B14F-4D97-AF65-F5344CB8AC3E}">
        <p14:creationId xmlns:p14="http://schemas.microsoft.com/office/powerpoint/2010/main" val="42269054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457200" y="274638"/>
            <a:ext cx="8229600" cy="778098"/>
          </a:xfrm>
        </p:spPr>
        <p:txBody>
          <a:bodyPr>
            <a:normAutofit fontScale="90000"/>
          </a:bodyPr>
          <a:lstStyle/>
          <a:p>
            <a:r>
              <a:rPr lang="it-IT" sz="2800" dirty="0" smtClean="0">
                <a:solidFill>
                  <a:srgbClr val="FF0000"/>
                </a:solidFill>
              </a:rPr>
              <a:t>Introduzione alle Scritture ebraico-cristiane</a:t>
            </a:r>
            <a:br>
              <a:rPr lang="it-IT" sz="2800" dirty="0" smtClean="0">
                <a:solidFill>
                  <a:srgbClr val="FF0000"/>
                </a:solidFill>
              </a:rPr>
            </a:br>
            <a:r>
              <a:rPr lang="it-IT" sz="2800" dirty="0" smtClean="0">
                <a:solidFill>
                  <a:srgbClr val="FF0000"/>
                </a:solidFill>
              </a:rPr>
              <a:t>La </a:t>
            </a:r>
            <a:r>
              <a:rPr lang="it-IT" sz="2800" dirty="0" smtClean="0">
                <a:solidFill>
                  <a:srgbClr val="FF0000"/>
                </a:solidFill>
              </a:rPr>
              <a:t>Rivelazione</a:t>
            </a:r>
            <a:endParaRPr lang="it-IT" sz="2800" dirty="0">
              <a:solidFill>
                <a:srgbClr val="FF0000"/>
              </a:solidFill>
            </a:endParaRPr>
          </a:p>
        </p:txBody>
      </p:sp>
      <p:sp>
        <p:nvSpPr>
          <p:cNvPr id="5" name="Segnaposto contenuto 4"/>
          <p:cNvSpPr>
            <a:spLocks noGrp="1"/>
          </p:cNvSpPr>
          <p:nvPr>
            <p:ph idx="1"/>
          </p:nvPr>
        </p:nvSpPr>
        <p:spPr>
          <a:xfrm>
            <a:off x="457200" y="1052736"/>
            <a:ext cx="8229600" cy="5760640"/>
          </a:xfrm>
        </p:spPr>
        <p:txBody>
          <a:bodyPr>
            <a:normAutofit fontScale="62500" lnSpcReduction="20000"/>
          </a:bodyPr>
          <a:lstStyle/>
          <a:p>
            <a:pPr marL="0" indent="0" algn="just">
              <a:buNone/>
            </a:pPr>
            <a:r>
              <a:rPr lang="it-IT" sz="2900" dirty="0" smtClean="0">
                <a:cs typeface="Times New Roman" panose="02020603050405020304" pitchFamily="18" charset="0"/>
              </a:rPr>
              <a:t>«Dio, che molte volte e in diversi modi nei tempi antichi aveva parlato (</a:t>
            </a:r>
            <a:r>
              <a:rPr lang="it-IT" sz="2900" dirty="0" err="1" smtClean="0">
                <a:cs typeface="Times New Roman" panose="02020603050405020304" pitchFamily="18" charset="0"/>
              </a:rPr>
              <a:t>lalésas</a:t>
            </a:r>
            <a:r>
              <a:rPr lang="it-IT" sz="2900" dirty="0" smtClean="0">
                <a:cs typeface="Times New Roman" panose="02020603050405020304" pitchFamily="18" charset="0"/>
              </a:rPr>
              <a:t>) ai padri per mezzo dei profeti, ultimamente, in questi giorni, ha parlato (</a:t>
            </a:r>
            <a:r>
              <a:rPr lang="it-IT" sz="2900" dirty="0" err="1" smtClean="0">
                <a:cs typeface="Times New Roman" panose="02020603050405020304" pitchFamily="18" charset="0"/>
              </a:rPr>
              <a:t>elálesen</a:t>
            </a:r>
            <a:r>
              <a:rPr lang="it-IT" sz="2900" dirty="0" smtClean="0">
                <a:cs typeface="Times New Roman" panose="02020603050405020304" pitchFamily="18" charset="0"/>
              </a:rPr>
              <a:t>) a noi per mezzo del Figlio» (</a:t>
            </a:r>
            <a:r>
              <a:rPr lang="it-IT" sz="2900" dirty="0" err="1" smtClean="0">
                <a:cs typeface="Times New Roman" panose="02020603050405020304" pitchFamily="18" charset="0"/>
              </a:rPr>
              <a:t>Eb</a:t>
            </a:r>
            <a:r>
              <a:rPr lang="it-IT" sz="2900" dirty="0" smtClean="0">
                <a:cs typeface="Times New Roman" panose="02020603050405020304" pitchFamily="18" charset="0"/>
              </a:rPr>
              <a:t> 1, 1-2; citato in DV 4). </a:t>
            </a:r>
          </a:p>
          <a:p>
            <a:pPr marL="0" indent="0" algn="ctr">
              <a:buNone/>
            </a:pPr>
            <a:r>
              <a:rPr lang="it-IT" sz="2900" u="sng" dirty="0" smtClean="0">
                <a:cs typeface="Times New Roman" panose="02020603050405020304" pitchFamily="18" charset="0"/>
              </a:rPr>
              <a:t>La rivelazione è perciò relazione e comunicazione interpersonale</a:t>
            </a:r>
          </a:p>
          <a:p>
            <a:pPr marL="0" indent="0" algn="ctr">
              <a:buNone/>
            </a:pPr>
            <a:endParaRPr lang="it-IT" sz="2900" u="sng" dirty="0" smtClean="0">
              <a:cs typeface="Times New Roman" panose="02020603050405020304" pitchFamily="18" charset="0"/>
            </a:endParaRPr>
          </a:p>
          <a:p>
            <a:pPr marL="0" indent="0" algn="ctr">
              <a:buNone/>
            </a:pPr>
            <a:endParaRPr lang="it-IT" sz="2900" b="1" dirty="0" smtClean="0">
              <a:cs typeface="Times New Roman" panose="02020603050405020304" pitchFamily="18" charset="0"/>
            </a:endParaRPr>
          </a:p>
          <a:p>
            <a:pPr marL="0" indent="0" algn="ctr">
              <a:buNone/>
            </a:pPr>
            <a:r>
              <a:rPr lang="it-IT" sz="2900" b="1" dirty="0" smtClean="0">
                <a:cs typeface="Times New Roman" panose="02020603050405020304" pitchFamily="18" charset="0"/>
              </a:rPr>
              <a:t>I Testi della Dei </a:t>
            </a:r>
            <a:r>
              <a:rPr lang="it-IT" sz="2900" b="1" dirty="0" err="1" smtClean="0">
                <a:cs typeface="Times New Roman" panose="02020603050405020304" pitchFamily="18" charset="0"/>
              </a:rPr>
              <a:t>Verbum</a:t>
            </a:r>
            <a:r>
              <a:rPr lang="it-IT" sz="2900" b="1" i="1" dirty="0" smtClean="0">
                <a:cs typeface="Times New Roman" panose="02020603050405020304" pitchFamily="18" charset="0"/>
              </a:rPr>
              <a:t> </a:t>
            </a:r>
            <a:r>
              <a:rPr lang="it-IT" sz="2900" b="1" dirty="0" smtClean="0">
                <a:cs typeface="Times New Roman" panose="02020603050405020304" pitchFamily="18" charset="0"/>
              </a:rPr>
              <a:t> </a:t>
            </a:r>
          </a:p>
          <a:p>
            <a:pPr marL="0" indent="0" algn="just">
              <a:buNone/>
            </a:pPr>
            <a:r>
              <a:rPr lang="it-IT" sz="2900" dirty="0" smtClean="0">
                <a:cs typeface="Times New Roman" panose="02020603050405020304" pitchFamily="18" charset="0"/>
              </a:rPr>
              <a:t>DV 2: «</a:t>
            </a:r>
            <a:r>
              <a:rPr lang="it-IT" sz="2900" b="1" dirty="0" smtClean="0">
                <a:cs typeface="Times New Roman" panose="02020603050405020304" pitchFamily="18" charset="0"/>
              </a:rPr>
              <a:t>Piacque a Dio</a:t>
            </a:r>
            <a:r>
              <a:rPr lang="it-IT" sz="2900" dirty="0" smtClean="0">
                <a:cs typeface="Times New Roman" panose="02020603050405020304" pitchFamily="18" charset="0"/>
              </a:rPr>
              <a:t>…rivelare Se stesso e manifestare il mistero della sua volontà…parla agli uomini come ad amici…</a:t>
            </a:r>
            <a:r>
              <a:rPr lang="it-IT" sz="2900" b="1" dirty="0" smtClean="0">
                <a:cs typeface="Times New Roman" panose="02020603050405020304" pitchFamily="18" charset="0"/>
              </a:rPr>
              <a:t>per invitarli e ammetterli alla comunione con sé</a:t>
            </a:r>
            <a:r>
              <a:rPr lang="it-IT" sz="2900" dirty="0" smtClean="0">
                <a:cs typeface="Times New Roman" panose="02020603050405020304" pitchFamily="18" charset="0"/>
              </a:rPr>
              <a:t>…Cristo è insieme il </a:t>
            </a:r>
            <a:r>
              <a:rPr lang="it-IT" sz="2900" b="1" dirty="0" smtClean="0">
                <a:cs typeface="Times New Roman" panose="02020603050405020304" pitchFamily="18" charset="0"/>
              </a:rPr>
              <a:t>mediatore e la pienezza</a:t>
            </a:r>
            <a:r>
              <a:rPr lang="it-IT" sz="2900" dirty="0" smtClean="0">
                <a:cs typeface="Times New Roman" panose="02020603050405020304" pitchFamily="18" charset="0"/>
              </a:rPr>
              <a:t> di tutta intera la rivelazione»</a:t>
            </a:r>
          </a:p>
          <a:p>
            <a:pPr marL="0" indent="0" algn="just">
              <a:buNone/>
            </a:pPr>
            <a:r>
              <a:rPr lang="it-IT" sz="2900" dirty="0" smtClean="0">
                <a:cs typeface="Times New Roman" panose="02020603050405020304" pitchFamily="18" charset="0"/>
              </a:rPr>
              <a:t>DV 12: «…ha parlato </a:t>
            </a:r>
            <a:r>
              <a:rPr lang="it-IT" sz="2900" b="1" dirty="0" smtClean="0">
                <a:cs typeface="Times New Roman" panose="02020603050405020304" pitchFamily="18" charset="0"/>
              </a:rPr>
              <a:t>per mezzo di uomini e alla maniera umana</a:t>
            </a:r>
            <a:r>
              <a:rPr lang="it-IT" sz="2900" dirty="0" smtClean="0">
                <a:cs typeface="Times New Roman" panose="02020603050405020304" pitchFamily="18" charset="0"/>
              </a:rPr>
              <a:t>»</a:t>
            </a:r>
          </a:p>
          <a:p>
            <a:pPr marL="0" indent="0" algn="just">
              <a:buNone/>
            </a:pPr>
            <a:r>
              <a:rPr lang="it-IT" sz="2900" dirty="0" smtClean="0">
                <a:cs typeface="Times New Roman" panose="02020603050405020304" pitchFamily="18" charset="0"/>
              </a:rPr>
              <a:t>DV 13: «Le parole di Dio, espresse con lingue umane, si sono fatte </a:t>
            </a:r>
            <a:r>
              <a:rPr lang="it-IT" sz="2900" b="1" dirty="0" smtClean="0">
                <a:cs typeface="Times New Roman" panose="02020603050405020304" pitchFamily="18" charset="0"/>
              </a:rPr>
              <a:t>simili al parlare dell’uomo</a:t>
            </a:r>
            <a:r>
              <a:rPr lang="it-IT" sz="2900" dirty="0" smtClean="0">
                <a:cs typeface="Times New Roman" panose="02020603050405020304" pitchFamily="18" charset="0"/>
              </a:rPr>
              <a:t>, come già il Verbo dell’Eterno Padre, avendo assunto le debolezze della umana natura, si fece simile all’uomo»</a:t>
            </a:r>
          </a:p>
          <a:p>
            <a:pPr marL="0" indent="0" algn="just">
              <a:buNone/>
            </a:pPr>
            <a:r>
              <a:rPr lang="it-IT" sz="2900" dirty="0" smtClean="0">
                <a:cs typeface="Times New Roman" panose="02020603050405020304" pitchFamily="18" charset="0"/>
              </a:rPr>
              <a:t>DV 4: «… Perciò Egli [Gesù Cristo], vedendo il quale si vede anche il Padre, col fatto stesso della sua presenza e con la manifestazione di Sé, con le parole e con le opere, con i segni e con i miracoli, e specialmente con la sua morte e la sua risurrezione di fra i morti, e infine con l’invio dello Spirito Santo, </a:t>
            </a:r>
            <a:r>
              <a:rPr lang="it-IT" sz="2900" b="1" dirty="0" smtClean="0">
                <a:cs typeface="Times New Roman" panose="02020603050405020304" pitchFamily="18" charset="0"/>
              </a:rPr>
              <a:t>compie e completa la rivelazione</a:t>
            </a:r>
            <a:r>
              <a:rPr lang="it-IT" sz="2900" dirty="0" smtClean="0">
                <a:cs typeface="Times New Roman" panose="02020603050405020304" pitchFamily="18" charset="0"/>
              </a:rPr>
              <a:t> e la corrobora con la testimonianza divina, che cioè Dio è con noi per liberarci dalle tenebre del peccato e dalla morte e risuscitarci per la vita eterna»</a:t>
            </a:r>
          </a:p>
          <a:p>
            <a:pPr marL="0" indent="0" algn="just">
              <a:buNone/>
            </a:pPr>
            <a:r>
              <a:rPr lang="it-IT" sz="2900" dirty="0" smtClean="0">
                <a:cs typeface="Times New Roman" panose="02020603050405020304" pitchFamily="18" charset="0"/>
              </a:rPr>
              <a:t>DV8: «Dio, il quale ha parlato in passato, </a:t>
            </a:r>
            <a:r>
              <a:rPr lang="it-IT" sz="2900" b="1" dirty="0" smtClean="0">
                <a:cs typeface="Times New Roman" panose="02020603050405020304" pitchFamily="18" charset="0"/>
              </a:rPr>
              <a:t>non cessa di parlare</a:t>
            </a:r>
            <a:r>
              <a:rPr lang="it-IT" sz="2900" dirty="0" smtClean="0">
                <a:cs typeface="Times New Roman" panose="02020603050405020304" pitchFamily="18" charset="0"/>
              </a:rPr>
              <a:t> con la Sposa del suo Figlio diletto». In che senso? Cfr. </a:t>
            </a:r>
            <a:r>
              <a:rPr lang="it-IT" sz="2900" dirty="0" smtClean="0">
                <a:cs typeface="Times New Roman" panose="02020603050405020304" pitchFamily="18" charset="0"/>
              </a:rPr>
              <a:t>DV </a:t>
            </a:r>
            <a:r>
              <a:rPr lang="it-IT" sz="2900" dirty="0" smtClean="0">
                <a:cs typeface="Times New Roman" panose="02020603050405020304" pitchFamily="18" charset="0"/>
              </a:rPr>
              <a:t>4b: «Non è da aspettarsi alcun’altra rivelazione pubblica…»</a:t>
            </a:r>
          </a:p>
          <a:p>
            <a:endParaRPr lang="it-IT" sz="1400" dirty="0"/>
          </a:p>
        </p:txBody>
      </p:sp>
    </p:spTree>
    <p:extLst>
      <p:ext uri="{BB962C8B-B14F-4D97-AF65-F5344CB8AC3E}">
        <p14:creationId xmlns:p14="http://schemas.microsoft.com/office/powerpoint/2010/main" val="562540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34082"/>
          </a:xfrm>
        </p:spPr>
        <p:txBody>
          <a:bodyPr/>
          <a:lstStyle/>
          <a:p>
            <a:r>
              <a:rPr lang="it-IT" sz="2000" dirty="0">
                <a:solidFill>
                  <a:srgbClr val="FF0000"/>
                </a:solidFill>
              </a:rPr>
              <a:t>La </a:t>
            </a:r>
            <a:r>
              <a:rPr lang="it-IT" sz="2000" dirty="0" smtClean="0">
                <a:solidFill>
                  <a:srgbClr val="FF0000"/>
                </a:solidFill>
              </a:rPr>
              <a:t>Rivelazione</a:t>
            </a:r>
            <a:endParaRPr lang="it-IT" sz="2000" dirty="0"/>
          </a:p>
        </p:txBody>
      </p:sp>
      <p:sp>
        <p:nvSpPr>
          <p:cNvPr id="3" name="Segnaposto contenuto 2"/>
          <p:cNvSpPr>
            <a:spLocks noGrp="1"/>
          </p:cNvSpPr>
          <p:nvPr>
            <p:ph idx="1"/>
          </p:nvPr>
        </p:nvSpPr>
        <p:spPr>
          <a:xfrm>
            <a:off x="457200" y="836712"/>
            <a:ext cx="8229600" cy="5289451"/>
          </a:xfrm>
        </p:spPr>
        <p:txBody>
          <a:bodyPr>
            <a:normAutofit fontScale="92500" lnSpcReduction="10000"/>
          </a:bodyPr>
          <a:lstStyle/>
          <a:p>
            <a:pPr marL="0" indent="0" algn="just">
              <a:buNone/>
            </a:pPr>
            <a:r>
              <a:rPr lang="it-IT" sz="2000" dirty="0" smtClean="0"/>
              <a:t>Alcune indicazioni di fondo:</a:t>
            </a:r>
          </a:p>
          <a:p>
            <a:pPr algn="just"/>
            <a:r>
              <a:rPr lang="it-IT" sz="2000" b="1" dirty="0" smtClean="0"/>
              <a:t>Priorità dell’iniziativa divina</a:t>
            </a:r>
            <a:r>
              <a:rPr lang="it-IT" sz="2000" dirty="0" smtClean="0"/>
              <a:t> («Piacque…». Prima di esserne oggetto, Dio è il soggetto della rivelazione): è evidente l’ispirazione biblica di questa prospettiva, ma anche l’influenza della filosofia personalista secondo la quale l’altro non distrugge il mio essere umano, ma lo completa. Si tratta del </a:t>
            </a:r>
            <a:r>
              <a:rPr lang="it-IT" sz="2000" b="1" dirty="0" smtClean="0"/>
              <a:t>dialogo amichevole</a:t>
            </a:r>
            <a:r>
              <a:rPr lang="it-IT" sz="2000" dirty="0" smtClean="0"/>
              <a:t> («Con questa rivelazione infatti Dio invisibile nel suo grande amore parla agli uomini come ad amici e si intrattiene con essi per </a:t>
            </a:r>
            <a:r>
              <a:rPr lang="it-IT" sz="2000" b="1" dirty="0" smtClean="0"/>
              <a:t>invitarli e ammetterli alla comunione con Sé</a:t>
            </a:r>
            <a:r>
              <a:rPr lang="it-IT" sz="2000" dirty="0" smtClean="0"/>
              <a:t>» (DV,2).</a:t>
            </a:r>
          </a:p>
          <a:p>
            <a:pPr algn="just"/>
            <a:r>
              <a:rPr lang="it-IT" sz="2000" b="1" dirty="0" smtClean="0"/>
              <a:t>Dio è sempre presente</a:t>
            </a:r>
            <a:r>
              <a:rPr lang="it-IT" sz="2000" dirty="0" smtClean="0"/>
              <a:t>! Ha parlato in passato, ma «non cessa di parlare con la Sposa del suo Figlio diletto, e lo Spirito Santo, per mezzo del quale la viva voce del Vangelo risuona nella chiesa, e per mezzo di questa nel mondo, introduce tutti i credenti nella verità» (DV,8). In DV, infatti, l’automanifestazione divina è descritta con verbi al passato e al presente. Se la rivelazione ha raggiunto la sua pienezza in Gesù Cristo, essa continua ad essere un incontro attuale: mediante la «tradizione» la autorivelazione di Dio non soltanto è più profondamente compresa, ma anche attualizzata.</a:t>
            </a:r>
          </a:p>
          <a:p>
            <a:pPr algn="just"/>
            <a:r>
              <a:rPr lang="it-IT" sz="2000" dirty="0" smtClean="0"/>
              <a:t>All’atto libero e concreto dell’amore del Dio che si rivela, deve corrispondere altrettanta libertà nella risposta da parte dell’uomo: «A Dio che si rivela è dovuta </a:t>
            </a:r>
            <a:r>
              <a:rPr lang="it-IT" sz="2000" b="1" dirty="0" smtClean="0"/>
              <a:t>l’obbedienza della fede</a:t>
            </a:r>
            <a:r>
              <a:rPr lang="it-IT" sz="2000" dirty="0" smtClean="0"/>
              <a:t>» (DV,5)</a:t>
            </a:r>
          </a:p>
          <a:p>
            <a:pPr algn="just"/>
            <a:endParaRPr lang="it-IT" sz="2000" dirty="0"/>
          </a:p>
        </p:txBody>
      </p:sp>
    </p:spTree>
    <p:extLst>
      <p:ext uri="{BB962C8B-B14F-4D97-AF65-F5344CB8AC3E}">
        <p14:creationId xmlns:p14="http://schemas.microsoft.com/office/powerpoint/2010/main" val="73993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34082"/>
          </a:xfrm>
        </p:spPr>
        <p:txBody>
          <a:bodyPr/>
          <a:lstStyle/>
          <a:p>
            <a:r>
              <a:rPr lang="it-IT" sz="2000" dirty="0">
                <a:solidFill>
                  <a:srgbClr val="FF0000"/>
                </a:solidFill>
              </a:rPr>
              <a:t>La </a:t>
            </a:r>
            <a:r>
              <a:rPr lang="it-IT" sz="2000" dirty="0" smtClean="0">
                <a:solidFill>
                  <a:srgbClr val="FF0000"/>
                </a:solidFill>
              </a:rPr>
              <a:t>Rivelazione</a:t>
            </a:r>
            <a:endParaRPr lang="it-IT" sz="2000" dirty="0"/>
          </a:p>
        </p:txBody>
      </p:sp>
      <p:sp>
        <p:nvSpPr>
          <p:cNvPr id="3" name="Segnaposto contenuto 2"/>
          <p:cNvSpPr>
            <a:spLocks noGrp="1"/>
          </p:cNvSpPr>
          <p:nvPr>
            <p:ph idx="1"/>
          </p:nvPr>
        </p:nvSpPr>
        <p:spPr>
          <a:xfrm>
            <a:off x="457200" y="836712"/>
            <a:ext cx="8229600" cy="5289451"/>
          </a:xfrm>
        </p:spPr>
        <p:txBody>
          <a:bodyPr>
            <a:normAutofit fontScale="92500" lnSpcReduction="20000"/>
          </a:bodyPr>
          <a:lstStyle/>
          <a:p>
            <a:pPr algn="just"/>
            <a:r>
              <a:rPr lang="it-IT" sz="2000" b="1" dirty="0" smtClean="0"/>
              <a:t>Qual è il contenuto della rivelazione</a:t>
            </a:r>
            <a:r>
              <a:rPr lang="it-IT" sz="2000" dirty="0" smtClean="0"/>
              <a:t>? Il Vaticano I, senza dirlo in modo esplicito, lo identificava con le verità di fede («</a:t>
            </a:r>
            <a:r>
              <a:rPr lang="it-IT" sz="2000" dirty="0" err="1" smtClean="0"/>
              <a:t>aeterna</a:t>
            </a:r>
            <a:r>
              <a:rPr lang="it-IT" sz="2000" dirty="0" smtClean="0"/>
              <a:t> </a:t>
            </a:r>
            <a:r>
              <a:rPr lang="it-IT" sz="2000" dirty="0" err="1" smtClean="0"/>
              <a:t>voluntatis</a:t>
            </a:r>
            <a:r>
              <a:rPr lang="it-IT" sz="2000" dirty="0" smtClean="0"/>
              <a:t> </a:t>
            </a:r>
            <a:r>
              <a:rPr lang="it-IT" sz="2000" dirty="0" err="1" smtClean="0"/>
              <a:t>suae</a:t>
            </a:r>
            <a:r>
              <a:rPr lang="it-IT" sz="2000" dirty="0" smtClean="0"/>
              <a:t> decreta </a:t>
            </a:r>
            <a:r>
              <a:rPr lang="it-IT" sz="2000" dirty="0" err="1" smtClean="0"/>
              <a:t>revelare</a:t>
            </a:r>
            <a:r>
              <a:rPr lang="it-IT" sz="2000" dirty="0" smtClean="0"/>
              <a:t>»), una concezione ancora presente nei primi schemi di DV. Il Vaticano II invece sostituisce </a:t>
            </a:r>
            <a:r>
              <a:rPr lang="it-IT" sz="2000" i="1" dirty="0" smtClean="0"/>
              <a:t>decreta</a:t>
            </a:r>
            <a:r>
              <a:rPr lang="it-IT" sz="2000" dirty="0" smtClean="0"/>
              <a:t> con il termine paolino </a:t>
            </a:r>
            <a:r>
              <a:rPr lang="it-IT" sz="2000" i="1" dirty="0" err="1" smtClean="0"/>
              <a:t>mysterium</a:t>
            </a:r>
            <a:r>
              <a:rPr lang="it-IT" sz="2000" dirty="0" smtClean="0"/>
              <a:t>: «Piacque a Dio nella sua bontà e sapienza rivelare Se stesso e manifestare il mistero della sua volontà (</a:t>
            </a:r>
            <a:r>
              <a:rPr lang="it-IT" sz="2000" dirty="0" err="1" smtClean="0"/>
              <a:t>Ef</a:t>
            </a:r>
            <a:r>
              <a:rPr lang="it-IT" sz="2000" dirty="0" smtClean="0"/>
              <a:t> 1,9), mediante il quale gli uomini per mezzo di Cristo, Verbo fatto carne, nello Spirito Santo hanno accesso al Padre e sono resi partecipi della divina natura» (DV,2). </a:t>
            </a:r>
            <a:r>
              <a:rPr lang="it-IT" sz="2000" b="1" dirty="0" smtClean="0"/>
              <a:t>La rivelazione cioè non appare più come un corpo di verità dottrinali contenute nella Sacra Scrittura e insegnate dalla Chiesa, ma è l’automanifestazione di Dio nella storia della salvezza, il cui vertice è Gesù Cristo! Il contesto della rivelazione è quindi storico-salvifico</a:t>
            </a:r>
            <a:r>
              <a:rPr lang="it-IT" sz="2000" dirty="0" smtClean="0"/>
              <a:t>!</a:t>
            </a:r>
          </a:p>
          <a:p>
            <a:pPr algn="just"/>
            <a:r>
              <a:rPr lang="it-IT" sz="2000" dirty="0" smtClean="0"/>
              <a:t>Solo in secondo luogo essa è anche </a:t>
            </a:r>
            <a:r>
              <a:rPr lang="it-IT" sz="2000" b="1" dirty="0" smtClean="0"/>
              <a:t>manifestazione di verità salvifiche</a:t>
            </a:r>
            <a:r>
              <a:rPr lang="it-IT" sz="2000" dirty="0" smtClean="0"/>
              <a:t>: «Con la divina rivelazione Dio volle manifestare e comunicare Se stesso e i decreti eterni della sua volontà riguardo alla salvezza degli uomini, </a:t>
            </a:r>
            <a:r>
              <a:rPr lang="it-IT" sz="2000" i="1" dirty="0" smtClean="0"/>
              <a:t>per renderli cioè partecipi di quei beni divini, che trascendono la comprensione della mente umana </a:t>
            </a:r>
            <a:r>
              <a:rPr lang="it-IT" sz="2000" dirty="0" smtClean="0"/>
              <a:t>[citazione del Vaticano I]» (DV,6). </a:t>
            </a:r>
          </a:p>
          <a:p>
            <a:pPr algn="just"/>
            <a:r>
              <a:rPr lang="it-IT" sz="2000" dirty="0" smtClean="0"/>
              <a:t>Si tratta di quella che chiamiamo </a:t>
            </a:r>
            <a:r>
              <a:rPr lang="it-IT" sz="2000" b="1" dirty="0" smtClean="0"/>
              <a:t>rivelazione soprannaturale</a:t>
            </a:r>
            <a:r>
              <a:rPr lang="it-IT" sz="2000" dirty="0" smtClean="0"/>
              <a:t>, la quale può essere colta e accolta soltanto attraverso la fede «con la quale l’uomo si abbandona a Dio tutt’intero liberamente, prestandogli </a:t>
            </a:r>
            <a:r>
              <a:rPr lang="it-IT" sz="2000" i="1" dirty="0" smtClean="0"/>
              <a:t>il pieno ossequio dell’intelletto e della volontà</a:t>
            </a:r>
            <a:r>
              <a:rPr lang="it-IT" sz="2000" dirty="0" smtClean="0"/>
              <a:t> [citazione del Vaticano I] e acconsentendo volontariamente alla rivelazione data da Lui» (DV,5).</a:t>
            </a:r>
            <a:endParaRPr lang="it-IT" sz="2000" dirty="0"/>
          </a:p>
        </p:txBody>
      </p:sp>
    </p:spTree>
    <p:extLst>
      <p:ext uri="{BB962C8B-B14F-4D97-AF65-F5344CB8AC3E}">
        <p14:creationId xmlns:p14="http://schemas.microsoft.com/office/powerpoint/2010/main" val="765223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34082"/>
          </a:xfrm>
        </p:spPr>
        <p:txBody>
          <a:bodyPr/>
          <a:lstStyle/>
          <a:p>
            <a:r>
              <a:rPr lang="it-IT" sz="2000" dirty="0">
                <a:solidFill>
                  <a:srgbClr val="FF0000"/>
                </a:solidFill>
              </a:rPr>
              <a:t>La </a:t>
            </a:r>
            <a:r>
              <a:rPr lang="it-IT" sz="2000" dirty="0" smtClean="0">
                <a:solidFill>
                  <a:srgbClr val="FF0000"/>
                </a:solidFill>
              </a:rPr>
              <a:t>Rivelazione</a:t>
            </a:r>
            <a:endParaRPr lang="it-IT" sz="2000" dirty="0"/>
          </a:p>
        </p:txBody>
      </p:sp>
      <p:sp>
        <p:nvSpPr>
          <p:cNvPr id="3" name="Segnaposto contenuto 2"/>
          <p:cNvSpPr>
            <a:spLocks noGrp="1"/>
          </p:cNvSpPr>
          <p:nvPr>
            <p:ph idx="1"/>
          </p:nvPr>
        </p:nvSpPr>
        <p:spPr>
          <a:xfrm>
            <a:off x="457200" y="908720"/>
            <a:ext cx="8229600" cy="5217443"/>
          </a:xfrm>
        </p:spPr>
        <p:txBody>
          <a:bodyPr>
            <a:normAutofit fontScale="92500" lnSpcReduction="10000"/>
          </a:bodyPr>
          <a:lstStyle/>
          <a:p>
            <a:pPr algn="just"/>
            <a:r>
              <a:rPr lang="it-IT" sz="2000" dirty="0" smtClean="0"/>
              <a:t>Come il Vaticano I, DV mette in rapporto la rivelazione anche con la realtà creata (rivelazione naturale), ma diverso è il procedimento:</a:t>
            </a:r>
          </a:p>
          <a:p>
            <a:pPr marL="0" indent="0" algn="just">
              <a:buNone/>
            </a:pPr>
            <a:r>
              <a:rPr lang="it-IT" sz="2000" dirty="0"/>
              <a:t>Costituzione Dogmatica Dei </a:t>
            </a:r>
            <a:r>
              <a:rPr lang="it-IT" sz="2000" dirty="0" err="1"/>
              <a:t>Filius</a:t>
            </a:r>
            <a:r>
              <a:rPr lang="it-IT" sz="2000" dirty="0"/>
              <a:t> del 24 aprile </a:t>
            </a:r>
            <a:r>
              <a:rPr lang="it-IT" sz="2000" dirty="0" smtClean="0"/>
              <a:t>1870: «</a:t>
            </a:r>
            <a:r>
              <a:rPr lang="it-IT" sz="2000" b="1" dirty="0" smtClean="0"/>
              <a:t>Dio </a:t>
            </a:r>
            <a:r>
              <a:rPr lang="it-IT" sz="2000" b="1" dirty="0"/>
              <a:t>può essere conosciuto con certezza con la luce naturale della ragione umana a partire dalle cose create</a:t>
            </a:r>
            <a:r>
              <a:rPr lang="it-IT" sz="2000" dirty="0"/>
              <a:t>…ma è piaciuto alla sua sapienza rivelare se stesso e gli eterni decreti della sua volontà </a:t>
            </a:r>
            <a:r>
              <a:rPr lang="it-IT" sz="2000" b="1" dirty="0"/>
              <a:t>per altra via</a:t>
            </a:r>
            <a:r>
              <a:rPr lang="it-IT" sz="2000" dirty="0"/>
              <a:t> – </a:t>
            </a:r>
            <a:r>
              <a:rPr lang="it-IT" sz="2000" b="1" dirty="0"/>
              <a:t>soprannaturale</a:t>
            </a:r>
            <a:r>
              <a:rPr lang="it-IT" sz="2000" dirty="0"/>
              <a:t> (segue citazione di </a:t>
            </a:r>
            <a:r>
              <a:rPr lang="it-IT" sz="2000" dirty="0" err="1"/>
              <a:t>Eb</a:t>
            </a:r>
            <a:r>
              <a:rPr lang="it-IT" sz="2000" dirty="0"/>
              <a:t> 1, 1-2). Si deve a questa divina rivelazione, se le verità che per loro natura non sono inaccessibili alla ragione umana nell’ordine divino, nella presente condizione del genere umano, possono essere conosciuti da tutti facilmente, con assoluta certezza e senza alcun errore. Non è, tuttavia, per questo motivo che la rivelazione, assolutamente parlando, è necessaria; ma perché Dio, nella sua infinita bontà, ha ordinato l’uomo a un fine soprannaturale, a partecipare, cioè, i beni divini, che superano del tutto le possibilità dell’umana intelligenza</a:t>
            </a:r>
            <a:r>
              <a:rPr lang="it-IT" sz="2000" dirty="0" smtClean="0"/>
              <a:t>»</a:t>
            </a:r>
            <a:endParaRPr lang="it-IT" sz="2000" dirty="0" smtClean="0"/>
          </a:p>
          <a:p>
            <a:pPr algn="just"/>
            <a:r>
              <a:rPr lang="it-IT" sz="2000" dirty="0" smtClean="0"/>
              <a:t>È comprensibile il procedimento del Vaticano I: parte dalla possibilità di conoscere Dio alla luce della ragione umana (rivelazione naturale) per difenderla da chi le negava ogni possibilità della conoscenza di Dio: difende poi la rivelazione soprannaturale contro chi (razionalismo) accordava alla ragione umana piena sufficienza e autonomia.</a:t>
            </a:r>
            <a:endParaRPr lang="it-IT" sz="2000" dirty="0"/>
          </a:p>
          <a:p>
            <a:pPr marL="0" indent="0" algn="just">
              <a:buNone/>
            </a:pPr>
            <a:endParaRPr lang="it-IT" sz="2000" dirty="0"/>
          </a:p>
        </p:txBody>
      </p:sp>
    </p:spTree>
    <p:extLst>
      <p:ext uri="{BB962C8B-B14F-4D97-AF65-F5344CB8AC3E}">
        <p14:creationId xmlns:p14="http://schemas.microsoft.com/office/powerpoint/2010/main" val="3627287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34082"/>
          </a:xfrm>
        </p:spPr>
        <p:txBody>
          <a:bodyPr>
            <a:normAutofit/>
          </a:bodyPr>
          <a:lstStyle/>
          <a:p>
            <a:r>
              <a:rPr lang="it-IT" sz="2000" dirty="0" smtClean="0">
                <a:solidFill>
                  <a:srgbClr val="FF0000"/>
                </a:solidFill>
              </a:rPr>
              <a:t>La </a:t>
            </a:r>
            <a:r>
              <a:rPr lang="it-IT" sz="2000" dirty="0" smtClean="0">
                <a:solidFill>
                  <a:srgbClr val="FF0000"/>
                </a:solidFill>
              </a:rPr>
              <a:t>Rivelazione</a:t>
            </a:r>
            <a:endParaRPr lang="it-IT" sz="2000" dirty="0">
              <a:solidFill>
                <a:srgbClr val="FF0000"/>
              </a:solidFill>
            </a:endParaRPr>
          </a:p>
        </p:txBody>
      </p:sp>
      <p:sp>
        <p:nvSpPr>
          <p:cNvPr id="3" name="Segnaposto contenuto 2"/>
          <p:cNvSpPr>
            <a:spLocks noGrp="1"/>
          </p:cNvSpPr>
          <p:nvPr>
            <p:ph idx="1"/>
          </p:nvPr>
        </p:nvSpPr>
        <p:spPr>
          <a:xfrm>
            <a:off x="457200" y="908720"/>
            <a:ext cx="8229600" cy="5217443"/>
          </a:xfrm>
        </p:spPr>
        <p:txBody>
          <a:bodyPr>
            <a:normAutofit lnSpcReduction="10000"/>
          </a:bodyPr>
          <a:lstStyle/>
          <a:p>
            <a:pPr algn="just"/>
            <a:r>
              <a:rPr lang="it-IT" sz="2000" dirty="0" smtClean="0"/>
              <a:t>Diversa è l’impostazione del Vaticano II, per l’assenza di un contesto apologetico di difesa contro errori dottrinali. DV parla subito al n. 2, e in modo diffuso, della rivelazione soprannaturale, del suo soggetto e oggetto (Dio), del destinatario (l’uomo), del modo (attraverso il dialogo dell’amicizia e dell’amore) e della pienezza (Cristo). Solo alla fine del cap. I (pur avendola già accennata al n. 3: «Dio, il quale crea e conserva tutte le cose per mezzo del Verbo, offre agli uomini nelle cose create una perenne testimonianza di sé») parla della rivelazione naturale e – utilizzando il celebre testo di Rom 1, 19-20 – rileva non solo la possibilità della conoscenza naturale di Dio, ma anche e soprattutto la testimonianza che Dio dà di se stesso nelle creature: «</a:t>
            </a:r>
            <a:r>
              <a:rPr lang="it-IT" sz="2000" dirty="0"/>
              <a:t>Il santo Concilio professa che </a:t>
            </a:r>
            <a:r>
              <a:rPr lang="it-IT" sz="2000" dirty="0" smtClean="0"/>
              <a:t>Dio</a:t>
            </a:r>
            <a:r>
              <a:rPr lang="it-IT" sz="2000" dirty="0"/>
              <a:t>, principio e fine di tutte le cose, può essere conosciuto con certezza con il lume naturale dell'umana ragione a partire dalle cose </a:t>
            </a:r>
            <a:r>
              <a:rPr lang="it-IT" sz="2000" dirty="0" smtClean="0"/>
              <a:t>create </a:t>
            </a:r>
            <a:r>
              <a:rPr lang="it-IT" sz="2000" dirty="0"/>
              <a:t>(cfr. </a:t>
            </a:r>
            <a:r>
              <a:rPr lang="it-IT" sz="2000" i="1" dirty="0" err="1"/>
              <a:t>Rm</a:t>
            </a:r>
            <a:r>
              <a:rPr lang="it-IT" sz="2000" dirty="0"/>
              <a:t> 1,20); ma insegna anche che è merito della Rivelazione divina se </a:t>
            </a:r>
            <a:r>
              <a:rPr lang="it-IT" sz="2000" i="1" dirty="0" smtClean="0"/>
              <a:t>tutto </a:t>
            </a:r>
            <a:r>
              <a:rPr lang="it-IT" sz="2000" i="1" dirty="0"/>
              <a:t>ciò che nelle cose divine non è di per sé inaccessibile alla umana ragione, può, anche nel presente stato del genere umano, essere conosciuto da tutti facilmente, con ferma certezza e senza mescolanza d'errore</a:t>
            </a:r>
            <a:r>
              <a:rPr lang="it-IT" sz="2000" dirty="0"/>
              <a:t> </a:t>
            </a:r>
            <a:r>
              <a:rPr lang="it-IT" sz="2000" dirty="0" smtClean="0"/>
              <a:t>[citazione del Vaticano I]» (DV, 6)</a:t>
            </a:r>
            <a:endParaRPr lang="it-IT" sz="2000" dirty="0"/>
          </a:p>
        </p:txBody>
      </p:sp>
    </p:spTree>
    <p:extLst>
      <p:ext uri="{BB962C8B-B14F-4D97-AF65-F5344CB8AC3E}">
        <p14:creationId xmlns:p14="http://schemas.microsoft.com/office/powerpoint/2010/main" val="2074690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34082"/>
          </a:xfrm>
        </p:spPr>
        <p:txBody>
          <a:bodyPr>
            <a:normAutofit/>
          </a:bodyPr>
          <a:lstStyle/>
          <a:p>
            <a:r>
              <a:rPr lang="it-IT" sz="2000" dirty="0" smtClean="0">
                <a:solidFill>
                  <a:srgbClr val="FF0000"/>
                </a:solidFill>
              </a:rPr>
              <a:t>La </a:t>
            </a:r>
            <a:r>
              <a:rPr lang="it-IT" sz="2000" dirty="0" smtClean="0">
                <a:solidFill>
                  <a:srgbClr val="FF0000"/>
                </a:solidFill>
              </a:rPr>
              <a:t>Rivelazione</a:t>
            </a:r>
            <a:endParaRPr lang="it-IT" sz="2000" dirty="0">
              <a:solidFill>
                <a:srgbClr val="FF0000"/>
              </a:solidFill>
            </a:endParaRPr>
          </a:p>
        </p:txBody>
      </p:sp>
      <p:sp>
        <p:nvSpPr>
          <p:cNvPr id="3" name="Segnaposto contenuto 2"/>
          <p:cNvSpPr>
            <a:spLocks noGrp="1"/>
          </p:cNvSpPr>
          <p:nvPr>
            <p:ph idx="1"/>
          </p:nvPr>
        </p:nvSpPr>
        <p:spPr>
          <a:xfrm>
            <a:off x="457200" y="1196752"/>
            <a:ext cx="8229600" cy="4929411"/>
          </a:xfrm>
        </p:spPr>
        <p:txBody>
          <a:bodyPr>
            <a:normAutofit fontScale="25000" lnSpcReduction="20000"/>
          </a:bodyPr>
          <a:lstStyle/>
          <a:p>
            <a:pPr algn="just"/>
            <a:r>
              <a:rPr lang="it-IT" sz="8000" dirty="0" smtClean="0"/>
              <a:t>«Questa rivelazione avviene con </a:t>
            </a:r>
            <a:r>
              <a:rPr lang="it-IT" sz="8000" b="1" dirty="0" smtClean="0"/>
              <a:t>eventi e parole</a:t>
            </a:r>
            <a:r>
              <a:rPr lang="it-IT" sz="8000" dirty="0" smtClean="0"/>
              <a:t> intimamente </a:t>
            </a:r>
            <a:r>
              <a:rPr lang="it-IT" sz="8000" dirty="0"/>
              <a:t>connessi, in modo che le opere, compiute da Dio nella storia della salvezza, manifestano e rafforzano la dottrina e le realtà significate dalle parole, e le parole dichiarano le opere e chiariscono il mistero in esse contenuto</a:t>
            </a:r>
            <a:r>
              <a:rPr lang="it-IT" sz="8000" dirty="0" smtClean="0"/>
              <a:t>» (DV,2)</a:t>
            </a:r>
          </a:p>
          <a:p>
            <a:pPr marL="0" indent="0" algn="just">
              <a:buNone/>
            </a:pPr>
            <a:endParaRPr lang="it-IT" sz="8000" dirty="0" smtClean="0"/>
          </a:p>
          <a:p>
            <a:pPr marL="0" indent="0" algn="ctr">
              <a:buNone/>
            </a:pPr>
            <a:endParaRPr lang="it-IT" sz="1400" dirty="0" smtClean="0"/>
          </a:p>
          <a:p>
            <a:pPr marL="0" indent="0" algn="just">
              <a:buNone/>
            </a:pPr>
            <a:r>
              <a:rPr lang="it-IT" sz="8000" dirty="0" smtClean="0"/>
              <a:t>«È del tutto nuovo il fatto che in un documento del magistero l’economia della rivelazione sia così descritta, profondamente ancorata a una dimensione </a:t>
            </a:r>
            <a:r>
              <a:rPr lang="it-IT" sz="8000" i="1" dirty="0" smtClean="0"/>
              <a:t>storica</a:t>
            </a:r>
            <a:r>
              <a:rPr lang="it-IT" sz="8000" dirty="0" smtClean="0"/>
              <a:t>. La presentazione abituale dei manuali di teologia preconciliari non soltanto prediligeva nella rivelazione l’aspetto dottrinale (</a:t>
            </a:r>
            <a:r>
              <a:rPr lang="it-IT" sz="8000" i="1" dirty="0" smtClean="0"/>
              <a:t>le parole</a:t>
            </a:r>
            <a:r>
              <a:rPr lang="it-IT" sz="8000" dirty="0" smtClean="0"/>
              <a:t>) a scapito della </a:t>
            </a:r>
            <a:r>
              <a:rPr lang="it-IT" sz="8000" i="1" dirty="0" smtClean="0"/>
              <a:t>storia</a:t>
            </a:r>
            <a:r>
              <a:rPr lang="it-IT" sz="8000" dirty="0" smtClean="0"/>
              <a:t> e degli </a:t>
            </a:r>
            <a:r>
              <a:rPr lang="it-IT" sz="8000" i="1" dirty="0" smtClean="0"/>
              <a:t>eventi</a:t>
            </a:r>
            <a:r>
              <a:rPr lang="it-IT" sz="8000" dirty="0" smtClean="0"/>
              <a:t>, ma addirittura opponeva la rivelazione soprannaturale che avviene attraverso le parole (</a:t>
            </a:r>
            <a:r>
              <a:rPr lang="it-IT" sz="8000" i="1" dirty="0" smtClean="0"/>
              <a:t>per </a:t>
            </a:r>
            <a:r>
              <a:rPr lang="it-IT" sz="8000" i="1" dirty="0" err="1" smtClean="0"/>
              <a:t>verba</a:t>
            </a:r>
            <a:r>
              <a:rPr lang="it-IT" sz="8000" dirty="0" smtClean="0"/>
              <a:t>) alla rivelazione naturale che avviene attraverso i fatti (</a:t>
            </a:r>
            <a:r>
              <a:rPr lang="it-IT" sz="8000" i="1" dirty="0" smtClean="0"/>
              <a:t>per </a:t>
            </a:r>
            <a:r>
              <a:rPr lang="it-IT" sz="8000" i="1" dirty="0" err="1" smtClean="0"/>
              <a:t>facta</a:t>
            </a:r>
            <a:r>
              <a:rPr lang="it-IT" sz="8000" dirty="0" smtClean="0"/>
              <a:t>)» (Mannucci-</a:t>
            </a:r>
            <a:r>
              <a:rPr lang="it-IT" sz="8000" dirty="0" err="1" smtClean="0"/>
              <a:t>Mazzinghi</a:t>
            </a:r>
            <a:r>
              <a:rPr lang="it-IT" sz="8000" dirty="0" smtClean="0"/>
              <a:t>, 60).</a:t>
            </a:r>
          </a:p>
          <a:p>
            <a:pPr marL="0" indent="0" algn="just">
              <a:buNone/>
            </a:pPr>
            <a:endParaRPr lang="it-IT" sz="8000" dirty="0" smtClean="0"/>
          </a:p>
          <a:p>
            <a:pPr marL="0" indent="0" algn="just">
              <a:buNone/>
            </a:pPr>
            <a:r>
              <a:rPr lang="it-IT" sz="8000" dirty="0" smtClean="0"/>
              <a:t>La parola di Dio è sempre attiva: Dio parla e crea (</a:t>
            </a:r>
            <a:r>
              <a:rPr lang="it-IT" sz="8000" dirty="0" err="1" smtClean="0"/>
              <a:t>dābār</a:t>
            </a:r>
            <a:r>
              <a:rPr lang="it-IT" sz="8000" dirty="0" smtClean="0"/>
              <a:t>) ; è il Presente (YHWH, Emmanuele); è la sua parola che porta a compimento gli avvenimenti della storia della salvezza (</a:t>
            </a:r>
            <a:r>
              <a:rPr lang="it-IT" sz="8000" dirty="0" err="1" smtClean="0"/>
              <a:t>Gs</a:t>
            </a:r>
            <a:r>
              <a:rPr lang="it-IT" sz="8000" dirty="0" smtClean="0"/>
              <a:t> 21, 43.45). «</a:t>
            </a:r>
            <a:r>
              <a:rPr lang="it-IT" sz="8000" dirty="0" err="1" smtClean="0"/>
              <a:t>Dicere</a:t>
            </a:r>
            <a:r>
              <a:rPr lang="it-IT" sz="8000" dirty="0" smtClean="0"/>
              <a:t> Dei est </a:t>
            </a:r>
            <a:r>
              <a:rPr lang="it-IT" sz="8000" dirty="0" err="1" smtClean="0"/>
              <a:t>facere</a:t>
            </a:r>
            <a:r>
              <a:rPr lang="it-IT" sz="8000" dirty="0" smtClean="0"/>
              <a:t>» (Tommaso). E l’uomo è anche homo </a:t>
            </a:r>
            <a:r>
              <a:rPr lang="it-IT" sz="8000" dirty="0" err="1" smtClean="0"/>
              <a:t>agens</a:t>
            </a:r>
            <a:r>
              <a:rPr lang="it-IT" sz="8000" dirty="0" smtClean="0"/>
              <a:t>!</a:t>
            </a:r>
          </a:p>
          <a:p>
            <a:pPr marL="0" indent="0" algn="just">
              <a:buNone/>
            </a:pPr>
            <a:endParaRPr lang="it-IT" sz="6200" dirty="0"/>
          </a:p>
        </p:txBody>
      </p:sp>
    </p:spTree>
    <p:extLst>
      <p:ext uri="{BB962C8B-B14F-4D97-AF65-F5344CB8AC3E}">
        <p14:creationId xmlns:p14="http://schemas.microsoft.com/office/powerpoint/2010/main" val="1637847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lstStyle/>
          <a:p>
            <a:r>
              <a:rPr lang="it-IT" sz="2000" dirty="0">
                <a:solidFill>
                  <a:srgbClr val="FF0000"/>
                </a:solidFill>
              </a:rPr>
              <a:t>La </a:t>
            </a:r>
            <a:r>
              <a:rPr lang="it-IT" sz="2000" dirty="0" smtClean="0">
                <a:solidFill>
                  <a:srgbClr val="FF0000"/>
                </a:solidFill>
              </a:rPr>
              <a:t>Rivelazione</a:t>
            </a:r>
            <a:endParaRPr lang="it-IT" sz="2000" dirty="0"/>
          </a:p>
        </p:txBody>
      </p:sp>
      <p:sp>
        <p:nvSpPr>
          <p:cNvPr id="3" name="Segnaposto contenuto 2"/>
          <p:cNvSpPr>
            <a:spLocks noGrp="1"/>
          </p:cNvSpPr>
          <p:nvPr>
            <p:ph idx="1"/>
          </p:nvPr>
        </p:nvSpPr>
        <p:spPr/>
        <p:txBody>
          <a:bodyPr>
            <a:normAutofit/>
          </a:bodyPr>
          <a:lstStyle/>
          <a:p>
            <a:pPr algn="just"/>
            <a:r>
              <a:rPr lang="it-IT" sz="2000" dirty="0"/>
              <a:t>La storia è </a:t>
            </a:r>
            <a:r>
              <a:rPr lang="it-IT" sz="2000" dirty="0" smtClean="0"/>
              <a:t>quindi lo </a:t>
            </a:r>
            <a:r>
              <a:rPr lang="it-IT" sz="2000" i="1" dirty="0"/>
              <a:t>scenario</a:t>
            </a:r>
            <a:r>
              <a:rPr lang="it-IT" sz="2000" dirty="0"/>
              <a:t> della rivelazione biblica, non però in modo automatico. Non la </a:t>
            </a:r>
            <a:r>
              <a:rPr lang="it-IT" sz="2000" dirty="0" smtClean="0"/>
              <a:t>sola storia </a:t>
            </a:r>
            <a:r>
              <a:rPr lang="it-IT" sz="2000" dirty="0"/>
              <a:t>è rivelatrice, ma la storia accompagnata da una Parola (es: il mistero della Croce): Il credo di Israele (</a:t>
            </a:r>
            <a:r>
              <a:rPr lang="it-IT" sz="2000" dirty="0" err="1"/>
              <a:t>Dt</a:t>
            </a:r>
            <a:r>
              <a:rPr lang="it-IT" sz="2000" dirty="0"/>
              <a:t> 26, 5-9) e il credo apostolico (At 10, 34-43) sono storici! Alla storicità degli eventi (</a:t>
            </a:r>
            <a:r>
              <a:rPr lang="it-IT" sz="2000" dirty="0" err="1"/>
              <a:t>historisch</a:t>
            </a:r>
            <a:r>
              <a:rPr lang="it-IT" sz="2000" dirty="0"/>
              <a:t>) deve accompagnarsi però il significato rivelatorio e la portata salvifica degli eventi stessi (</a:t>
            </a:r>
            <a:r>
              <a:rPr lang="it-IT" sz="2000" dirty="0" err="1"/>
              <a:t>geschichtlich</a:t>
            </a:r>
            <a:r>
              <a:rPr lang="it-IT" sz="2000" dirty="0"/>
              <a:t>): </a:t>
            </a:r>
            <a:r>
              <a:rPr lang="it-IT" sz="2000" dirty="0" smtClean="0"/>
              <a:t>cfr. </a:t>
            </a:r>
            <a:r>
              <a:rPr lang="it-IT" sz="2000" dirty="0"/>
              <a:t>i miracoli (</a:t>
            </a:r>
            <a:r>
              <a:rPr lang="it-IT" sz="2000" dirty="0" err="1"/>
              <a:t>cf</a:t>
            </a:r>
            <a:r>
              <a:rPr lang="it-IT" sz="2000" dirty="0"/>
              <a:t> </a:t>
            </a:r>
            <a:r>
              <a:rPr lang="it-IT" sz="2000" dirty="0" err="1"/>
              <a:t>Gv</a:t>
            </a:r>
            <a:r>
              <a:rPr lang="it-IT" sz="2000" dirty="0"/>
              <a:t>: segni, </a:t>
            </a:r>
            <a:r>
              <a:rPr lang="it-IT" sz="2000" dirty="0" err="1"/>
              <a:t>sēmêia</a:t>
            </a:r>
            <a:r>
              <a:rPr lang="it-IT" sz="2000" dirty="0"/>
              <a:t>; «vedere» sinonimo di «credere»), epifania della presenza del Padre nel Figlio. Il «</a:t>
            </a:r>
            <a:r>
              <a:rPr lang="it-IT" sz="2000" dirty="0" err="1"/>
              <a:t>dicere</a:t>
            </a:r>
            <a:r>
              <a:rPr lang="it-IT" sz="2000" dirty="0"/>
              <a:t> Dei est </a:t>
            </a:r>
            <a:r>
              <a:rPr lang="it-IT" sz="2000" dirty="0" err="1"/>
              <a:t>facere</a:t>
            </a:r>
            <a:r>
              <a:rPr lang="it-IT" sz="2000" dirty="0" smtClean="0"/>
              <a:t>» (San Tommaso) </a:t>
            </a:r>
            <a:r>
              <a:rPr lang="it-IT" sz="2000" dirty="0"/>
              <a:t>può essere </a:t>
            </a:r>
            <a:r>
              <a:rPr lang="it-IT" sz="2000" dirty="0" smtClean="0"/>
              <a:t>anche rovesciato </a:t>
            </a:r>
            <a:r>
              <a:rPr lang="it-IT" sz="2000" dirty="0"/>
              <a:t>nel «</a:t>
            </a:r>
            <a:r>
              <a:rPr lang="it-IT" sz="2000" dirty="0" err="1"/>
              <a:t>facere</a:t>
            </a:r>
            <a:r>
              <a:rPr lang="it-IT" sz="2000" dirty="0"/>
              <a:t> Dei est </a:t>
            </a:r>
            <a:r>
              <a:rPr lang="it-IT" sz="2000" dirty="0" err="1"/>
              <a:t>dicere</a:t>
            </a:r>
            <a:r>
              <a:rPr lang="it-IT" sz="2000" dirty="0"/>
              <a:t>»</a:t>
            </a:r>
          </a:p>
          <a:p>
            <a:pPr algn="just"/>
            <a:r>
              <a:rPr lang="it-IT" sz="2000" dirty="0"/>
              <a:t>Non solo Dio parla/l’uomo ascolta (</a:t>
            </a:r>
            <a:r>
              <a:rPr lang="it-IT" sz="2000" dirty="0" err="1"/>
              <a:t>Shemā</a:t>
            </a:r>
            <a:r>
              <a:rPr lang="it-IT" sz="2000" dirty="0"/>
              <a:t> </a:t>
            </a:r>
            <a:r>
              <a:rPr lang="it-IT" sz="2000" dirty="0" err="1"/>
              <a:t>Yisrael</a:t>
            </a:r>
            <a:r>
              <a:rPr lang="it-IT" sz="2000" dirty="0"/>
              <a:t>), ma anche Dio ha fatto vedere/l’uomo deve riconoscere (</a:t>
            </a:r>
            <a:r>
              <a:rPr lang="it-IT" sz="2000" dirty="0" err="1"/>
              <a:t>cf</a:t>
            </a:r>
            <a:r>
              <a:rPr lang="it-IT" sz="2000" dirty="0"/>
              <a:t> </a:t>
            </a:r>
            <a:r>
              <a:rPr lang="it-IT" sz="2000" dirty="0" err="1"/>
              <a:t>Sl</a:t>
            </a:r>
            <a:r>
              <a:rPr lang="it-IT" sz="2000" dirty="0"/>
              <a:t> 111, 2-4: ricercare – </a:t>
            </a:r>
            <a:r>
              <a:rPr lang="it-IT" sz="2000" dirty="0" err="1"/>
              <a:t>dāraš</a:t>
            </a:r>
            <a:r>
              <a:rPr lang="it-IT" sz="2000" dirty="0"/>
              <a:t>  e ricordare – il verbo </a:t>
            </a:r>
            <a:r>
              <a:rPr lang="it-IT" sz="2000" dirty="0" err="1"/>
              <a:t>mnáomai</a:t>
            </a:r>
            <a:r>
              <a:rPr lang="it-IT" sz="2000" dirty="0"/>
              <a:t>). Di qui, la </a:t>
            </a:r>
            <a:r>
              <a:rPr lang="it-IT" sz="2000" dirty="0" err="1"/>
              <a:t>lex</a:t>
            </a:r>
            <a:r>
              <a:rPr lang="it-IT" sz="2000" dirty="0"/>
              <a:t> </a:t>
            </a:r>
            <a:r>
              <a:rPr lang="it-IT" sz="2000" dirty="0" err="1"/>
              <a:t>narrandi</a:t>
            </a:r>
            <a:r>
              <a:rPr lang="it-IT" sz="2000" dirty="0"/>
              <a:t>: il popolo deve raccontare la storia passata (</a:t>
            </a:r>
            <a:r>
              <a:rPr lang="it-IT" sz="2000" dirty="0" err="1"/>
              <a:t>cf</a:t>
            </a:r>
            <a:r>
              <a:rPr lang="it-IT" sz="2000" dirty="0"/>
              <a:t> </a:t>
            </a:r>
            <a:r>
              <a:rPr lang="it-IT" sz="2000" dirty="0" err="1"/>
              <a:t>Sl</a:t>
            </a:r>
            <a:r>
              <a:rPr lang="it-IT" sz="2000" dirty="0"/>
              <a:t> 78, 3s.); è un peccato dimenticarla (</a:t>
            </a:r>
            <a:r>
              <a:rPr lang="it-IT" sz="2000" dirty="0" err="1"/>
              <a:t>cf</a:t>
            </a:r>
            <a:r>
              <a:rPr lang="it-IT" sz="2000" dirty="0"/>
              <a:t> </a:t>
            </a:r>
            <a:r>
              <a:rPr lang="it-IT" sz="2000" dirty="0" err="1"/>
              <a:t>Sl</a:t>
            </a:r>
            <a:r>
              <a:rPr lang="it-IT" sz="2000" dirty="0"/>
              <a:t> 106, 7.13.21).</a:t>
            </a:r>
          </a:p>
          <a:p>
            <a:pPr algn="just"/>
            <a:endParaRPr lang="it-IT" sz="2000" dirty="0"/>
          </a:p>
        </p:txBody>
      </p:sp>
    </p:spTree>
    <p:extLst>
      <p:ext uri="{BB962C8B-B14F-4D97-AF65-F5344CB8AC3E}">
        <p14:creationId xmlns:p14="http://schemas.microsoft.com/office/powerpoint/2010/main" val="217126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562074"/>
          </a:xfrm>
        </p:spPr>
        <p:txBody>
          <a:bodyPr>
            <a:normAutofit/>
          </a:bodyPr>
          <a:lstStyle/>
          <a:p>
            <a:r>
              <a:rPr lang="it-IT" sz="2000" dirty="0" smtClean="0">
                <a:solidFill>
                  <a:srgbClr val="FF0000"/>
                </a:solidFill>
              </a:rPr>
              <a:t>La Rivelazione</a:t>
            </a:r>
            <a:endParaRPr lang="it-IT" sz="2000" dirty="0">
              <a:solidFill>
                <a:srgbClr val="FF0000"/>
              </a:solidFill>
            </a:endParaRPr>
          </a:p>
        </p:txBody>
      </p:sp>
      <p:sp>
        <p:nvSpPr>
          <p:cNvPr id="3" name="Segnaposto contenuto 2"/>
          <p:cNvSpPr>
            <a:spLocks noGrp="1"/>
          </p:cNvSpPr>
          <p:nvPr>
            <p:ph idx="1"/>
          </p:nvPr>
        </p:nvSpPr>
        <p:spPr>
          <a:xfrm>
            <a:off x="457200" y="764704"/>
            <a:ext cx="8229600" cy="5184576"/>
          </a:xfrm>
        </p:spPr>
        <p:txBody>
          <a:bodyPr>
            <a:normAutofit fontScale="32500" lnSpcReduction="20000"/>
          </a:bodyPr>
          <a:lstStyle/>
          <a:p>
            <a:pPr marL="0" indent="0" algn="just">
              <a:buNone/>
            </a:pPr>
            <a:r>
              <a:rPr lang="it-IT" sz="4900" b="1" dirty="0"/>
              <a:t>La rivelazione ha una dimensione cristocentrica e </a:t>
            </a:r>
            <a:r>
              <a:rPr lang="it-IT" sz="4900" b="1" dirty="0" smtClean="0"/>
              <a:t>trinitaria: </a:t>
            </a:r>
          </a:p>
          <a:p>
            <a:pPr marL="0" indent="0" algn="just">
              <a:buNone/>
            </a:pPr>
            <a:r>
              <a:rPr lang="it-IT" sz="4900" dirty="0" smtClean="0"/>
              <a:t>DV </a:t>
            </a:r>
            <a:r>
              <a:rPr lang="it-IT" sz="4900" dirty="0" smtClean="0"/>
              <a:t>2: «La profonda verità, poi, sia di Dio sia della salvezza degli uomini, per mezzo di questa rivelazione risplende a noi in </a:t>
            </a:r>
            <a:r>
              <a:rPr lang="it-IT" sz="4900" b="1" dirty="0" smtClean="0"/>
              <a:t>Cristo</a:t>
            </a:r>
            <a:r>
              <a:rPr lang="it-IT" sz="4900" dirty="0" smtClean="0"/>
              <a:t>, il quale è insieme il </a:t>
            </a:r>
            <a:r>
              <a:rPr lang="it-IT" sz="4900" b="1" dirty="0" smtClean="0"/>
              <a:t>mediatore</a:t>
            </a:r>
            <a:r>
              <a:rPr lang="it-IT" sz="4900" dirty="0" smtClean="0"/>
              <a:t> e la </a:t>
            </a:r>
            <a:r>
              <a:rPr lang="it-IT" sz="4900" b="1" dirty="0" smtClean="0"/>
              <a:t>pienezza</a:t>
            </a:r>
            <a:r>
              <a:rPr lang="it-IT" sz="4900" dirty="0" smtClean="0"/>
              <a:t> di tutta intera la rivelazione». </a:t>
            </a:r>
            <a:r>
              <a:rPr lang="it-IT" sz="4900" dirty="0" smtClean="0"/>
              <a:t>DV 4: Il </a:t>
            </a:r>
            <a:r>
              <a:rPr lang="it-IT" sz="4900" dirty="0" smtClean="0"/>
              <a:t>Cristo </a:t>
            </a:r>
            <a:r>
              <a:rPr lang="it-IT" sz="4900" b="1" dirty="0" smtClean="0"/>
              <a:t>porta a compimento</a:t>
            </a:r>
            <a:r>
              <a:rPr lang="it-IT" sz="4900" dirty="0" smtClean="0"/>
              <a:t> l’opera di salvezza affidatagli dal Padre e «con l’invio dello Spirito Santo, </a:t>
            </a:r>
            <a:r>
              <a:rPr lang="it-IT" sz="4900" b="1" dirty="0" smtClean="0"/>
              <a:t>compie e completa la </a:t>
            </a:r>
            <a:r>
              <a:rPr lang="it-IT" sz="4900" b="1" dirty="0" smtClean="0"/>
              <a:t>rivelazione</a:t>
            </a:r>
            <a:r>
              <a:rPr lang="it-IT" sz="4900" dirty="0" smtClean="0"/>
              <a:t>»:</a:t>
            </a:r>
          </a:p>
          <a:p>
            <a:pPr marL="0" indent="0" algn="just">
              <a:buNone/>
            </a:pPr>
            <a:endParaRPr lang="it-IT" sz="4500" u="sng" dirty="0" smtClean="0"/>
          </a:p>
          <a:p>
            <a:pPr algn="just"/>
            <a:r>
              <a:rPr lang="it-IT" sz="4900" dirty="0" smtClean="0"/>
              <a:t>Perciò la rivelazione è un’economia che cammina verso un punto culminante, il Cristo! Si sviluppa in modo progressivo. </a:t>
            </a:r>
            <a:r>
              <a:rPr lang="it-IT" sz="4900" dirty="0" err="1" smtClean="0"/>
              <a:t>Cf</a:t>
            </a:r>
            <a:r>
              <a:rPr lang="it-IT" sz="4900" dirty="0" smtClean="0"/>
              <a:t> DV cap. IV e V: il valore del Primo Testamento (nonostante  contenga cose «imperfette e temporanee», dimostra tuttavia una vera pedagogia divina; DV 15), l’eminenza del Nuovo, e l’eccellenza dei vangeli.</a:t>
            </a:r>
          </a:p>
          <a:p>
            <a:pPr algn="just"/>
            <a:r>
              <a:rPr lang="it-IT" sz="4900" dirty="0" smtClean="0"/>
              <a:t>Di conseguenza, «l’economia cristiana, in quanto è alleanza nuova e definitiva, non passerà mai, e </a:t>
            </a:r>
            <a:r>
              <a:rPr lang="it-IT" sz="4900" b="1" dirty="0" smtClean="0"/>
              <a:t>non è da aspettarsi alcun’altra rivelazione pubblica</a:t>
            </a:r>
            <a:r>
              <a:rPr lang="it-IT" sz="4900" dirty="0" smtClean="0"/>
              <a:t> prima della manifestazione gloriosa del Signore nostro Gesù Cristo» (DV 4) </a:t>
            </a:r>
            <a:r>
              <a:rPr lang="it-IT" sz="4900" dirty="0" err="1" smtClean="0"/>
              <a:t>cf</a:t>
            </a:r>
            <a:r>
              <a:rPr lang="it-IT" sz="4900" dirty="0" smtClean="0"/>
              <a:t> 1 </a:t>
            </a:r>
            <a:r>
              <a:rPr lang="it-IT" sz="4900" dirty="0" err="1" smtClean="0"/>
              <a:t>Cor</a:t>
            </a:r>
            <a:r>
              <a:rPr lang="it-IT" sz="4900" dirty="0" smtClean="0"/>
              <a:t> 3, 11; At 4, 12. Le rivelazioni private possono costituire «un aiuto che ci è offerto, ma del quale non è obbligatorio fare uso» (</a:t>
            </a:r>
            <a:r>
              <a:rPr lang="it-IT" sz="4900" dirty="0" err="1" smtClean="0"/>
              <a:t>Verbum</a:t>
            </a:r>
            <a:r>
              <a:rPr lang="it-IT" sz="4900" dirty="0" smtClean="0"/>
              <a:t> Domini, 14).</a:t>
            </a:r>
          </a:p>
          <a:p>
            <a:pPr algn="just"/>
            <a:r>
              <a:rPr lang="it-IT" sz="4900" dirty="0" smtClean="0"/>
              <a:t>«A Dio che rivela è dovuta l’obbedienza della fede (Rom 16, 26 …), con la quale l’uomo si abbandona a Dio tutt’intero liberamente, prestandogli </a:t>
            </a:r>
            <a:r>
              <a:rPr lang="it-IT" sz="4900" i="1" dirty="0" smtClean="0"/>
              <a:t>il pieno ossequio dell’intelletto e della volontà </a:t>
            </a:r>
            <a:r>
              <a:rPr lang="it-IT" sz="4900" dirty="0" smtClean="0"/>
              <a:t>(DF) e acconsentendo volontariamente alla rivelazione data da Lui» (DV 5).</a:t>
            </a:r>
          </a:p>
          <a:p>
            <a:pPr algn="just"/>
            <a:r>
              <a:rPr lang="it-IT" sz="4900" dirty="0" smtClean="0"/>
              <a:t>In Cristo, Dio continua a parlare oggi all’umanità. La storia, sia del Primo che del Nuovo Testamento, è come un paradigma della nostra storia e della nostra esistenza, che continua ad essere storia di salvezza; </a:t>
            </a:r>
            <a:r>
              <a:rPr lang="it-IT" sz="4900" dirty="0" smtClean="0"/>
              <a:t>cfr. </a:t>
            </a:r>
            <a:r>
              <a:rPr lang="it-IT" sz="4900" dirty="0" err="1" smtClean="0"/>
              <a:t>Sl</a:t>
            </a:r>
            <a:r>
              <a:rPr lang="it-IT" sz="4900" dirty="0" smtClean="0"/>
              <a:t> 66, 5-7.8-12.16-20: il passato, il presente della comunità, l’esperienza attuale del </a:t>
            </a:r>
            <a:r>
              <a:rPr lang="it-IT" sz="4900" dirty="0" smtClean="0"/>
              <a:t>credente; </a:t>
            </a:r>
            <a:r>
              <a:rPr lang="it-IT" sz="4900" dirty="0" smtClean="0"/>
              <a:t>Lectio </a:t>
            </a:r>
            <a:r>
              <a:rPr lang="it-IT" sz="4900" dirty="0" smtClean="0"/>
              <a:t>divina: il </a:t>
            </a:r>
            <a:r>
              <a:rPr lang="it-IT" sz="4900" dirty="0" smtClean="0"/>
              <a:t>discernimento, che non può </a:t>
            </a:r>
            <a:r>
              <a:rPr lang="it-IT" sz="4900" dirty="0" smtClean="0"/>
              <a:t>però transigere </a:t>
            </a:r>
            <a:r>
              <a:rPr lang="it-IT" sz="4900" dirty="0" smtClean="0"/>
              <a:t>dal confronto con la Scrittura e il Magistero (verità biblica e verifica ecclesiale).</a:t>
            </a:r>
          </a:p>
          <a:p>
            <a:endParaRPr lang="it-IT" dirty="0"/>
          </a:p>
        </p:txBody>
      </p:sp>
    </p:spTree>
    <p:extLst>
      <p:ext uri="{BB962C8B-B14F-4D97-AF65-F5344CB8AC3E}">
        <p14:creationId xmlns:p14="http://schemas.microsoft.com/office/powerpoint/2010/main" val="3015061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34082"/>
          </a:xfrm>
        </p:spPr>
        <p:txBody>
          <a:bodyPr/>
          <a:lstStyle/>
          <a:p>
            <a:r>
              <a:rPr lang="it-IT" sz="2000" dirty="0">
                <a:solidFill>
                  <a:srgbClr val="FF0000"/>
                </a:solidFill>
              </a:rPr>
              <a:t>La Rivelazione</a:t>
            </a:r>
            <a:endParaRPr lang="it-IT" sz="2000" dirty="0"/>
          </a:p>
        </p:txBody>
      </p:sp>
      <p:sp>
        <p:nvSpPr>
          <p:cNvPr id="3" name="Segnaposto contenuto 2"/>
          <p:cNvSpPr>
            <a:spLocks noGrp="1"/>
          </p:cNvSpPr>
          <p:nvPr>
            <p:ph idx="1"/>
          </p:nvPr>
        </p:nvSpPr>
        <p:spPr>
          <a:xfrm>
            <a:off x="457200" y="764704"/>
            <a:ext cx="8229600" cy="5361459"/>
          </a:xfrm>
        </p:spPr>
        <p:txBody>
          <a:bodyPr>
            <a:normAutofit lnSpcReduction="10000"/>
          </a:bodyPr>
          <a:lstStyle/>
          <a:p>
            <a:pPr marL="0" indent="0" algn="just">
              <a:buNone/>
            </a:pPr>
            <a:r>
              <a:rPr lang="it-IT" sz="2000" dirty="0" smtClean="0"/>
              <a:t>Sintesi dell’insegnamento di DV sulla Rivelazione:</a:t>
            </a:r>
          </a:p>
          <a:p>
            <a:pPr algn="just"/>
            <a:r>
              <a:rPr lang="it-IT" sz="2000" dirty="0" smtClean="0"/>
              <a:t>Dio ne è l’origine (</a:t>
            </a:r>
            <a:r>
              <a:rPr lang="it-IT" sz="2000" dirty="0" err="1" smtClean="0"/>
              <a:t>Placuit</a:t>
            </a:r>
            <a:r>
              <a:rPr lang="it-IT" sz="2000" dirty="0" smtClean="0"/>
              <a:t>); il fine è la comunione con lui (2)</a:t>
            </a:r>
          </a:p>
          <a:p>
            <a:pPr algn="just"/>
            <a:r>
              <a:rPr lang="it-IT" sz="2000" dirty="0" smtClean="0"/>
              <a:t>Avviene con eventi e parole «intimamente connessi» (2): le parole e i fatti cioè sono tra loro strettamente connessi e inscindibili (storia della salvezza; 3: l’operare di Dio nella storia è illuminato dalla sua parola), come avviene nei Sacramenti dove intervengono contemporaneamente parole e gesti.</a:t>
            </a:r>
          </a:p>
          <a:p>
            <a:pPr algn="just"/>
            <a:r>
              <a:rPr lang="it-IT" sz="2000" dirty="0" smtClean="0"/>
              <a:t>La rivelazione, che parte dall’Antico Testamento, raggiunge la pienezza nel Nuovo (4): la centralità di Cristo nella rivelazione del Padre. «…con l’invio dello Spirito Santo, compie e completa la rivelazione» (dimensione trinitaria della rivelazione). Tra AT e NT continuità e superamento.</a:t>
            </a:r>
          </a:p>
          <a:p>
            <a:pPr algn="just"/>
            <a:r>
              <a:rPr lang="it-IT" sz="2000" dirty="0" smtClean="0"/>
              <a:t>La fede come risposta dell’uomo a Dio che si rivela (5)</a:t>
            </a:r>
          </a:p>
          <a:p>
            <a:pPr algn="just"/>
            <a:r>
              <a:rPr lang="it-IT" sz="2000" dirty="0" smtClean="0"/>
              <a:t>La rivelazione trasmette anche «i decreti eterni della sua (di Dio) volontà riguardo alla salvezza degli uomini (6). In questo contesto, citando Rom 1,20 DV parla anche della rivelazione naturale: Dio può essere conosciuto con certezza con il lume  della naturale della umana ragione dalle </a:t>
            </a:r>
            <a:r>
              <a:rPr lang="it-IT" sz="2000" smtClean="0"/>
              <a:t>cose create.</a:t>
            </a:r>
            <a:endParaRPr lang="it-IT" sz="2000" dirty="0" smtClean="0"/>
          </a:p>
          <a:p>
            <a:pPr algn="just"/>
            <a:endParaRPr lang="it-IT" sz="2000" dirty="0"/>
          </a:p>
        </p:txBody>
      </p:sp>
    </p:spTree>
    <p:extLst>
      <p:ext uri="{BB962C8B-B14F-4D97-AF65-F5344CB8AC3E}">
        <p14:creationId xmlns:p14="http://schemas.microsoft.com/office/powerpoint/2010/main" val="146476894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TotalTime>
  <Words>2236</Words>
  <Application>Microsoft Office PowerPoint</Application>
  <PresentationFormat>Presentazione su schermo (4:3)</PresentationFormat>
  <Paragraphs>52</Paragraphs>
  <Slides>9</Slides>
  <Notes>1</Notes>
  <HiddenSlides>0</HiddenSlides>
  <MMClips>0</MMClips>
  <ScaleCrop>false</ScaleCrop>
  <HeadingPairs>
    <vt:vector size="4" baseType="variant">
      <vt:variant>
        <vt:lpstr>Tema</vt:lpstr>
      </vt:variant>
      <vt:variant>
        <vt:i4>1</vt:i4>
      </vt:variant>
      <vt:variant>
        <vt:lpstr>Titoli diapositive</vt:lpstr>
      </vt:variant>
      <vt:variant>
        <vt:i4>9</vt:i4>
      </vt:variant>
    </vt:vector>
  </HeadingPairs>
  <TitlesOfParts>
    <vt:vector size="10" baseType="lpstr">
      <vt:lpstr>Tema di Office</vt:lpstr>
      <vt:lpstr>Introduzione alle Scritture ebraico-cristiane La Rivelazione</vt:lpstr>
      <vt:lpstr>La Rivelazione</vt:lpstr>
      <vt:lpstr>La Rivelazione</vt:lpstr>
      <vt:lpstr>La Rivelazione</vt:lpstr>
      <vt:lpstr>La Rivelazione</vt:lpstr>
      <vt:lpstr>La Rivelazione</vt:lpstr>
      <vt:lpstr>La Rivelazione</vt:lpstr>
      <vt:lpstr>La Rivelazione</vt:lpstr>
      <vt:lpstr>La Rivelazione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rivelazione</dc:title>
  <dc:creator>Flavio</dc:creator>
  <cp:lastModifiedBy>Flavio</cp:lastModifiedBy>
  <cp:revision>33</cp:revision>
  <dcterms:created xsi:type="dcterms:W3CDTF">2020-10-22T09:56:16Z</dcterms:created>
  <dcterms:modified xsi:type="dcterms:W3CDTF">2021-10-25T09:46:31Z</dcterms:modified>
</cp:coreProperties>
</file>