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26618D35-B8FF-4331-9071-5E5FD6101F79}"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1804253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6618D35-B8FF-4331-9071-5E5FD6101F79}"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4192040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6618D35-B8FF-4331-9071-5E5FD6101F79}"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487255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6618D35-B8FF-4331-9071-5E5FD6101F79}"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14544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26618D35-B8FF-4331-9071-5E5FD6101F79}" type="datetimeFigureOut">
              <a:rPr lang="it-IT" smtClean="0"/>
              <a:t>25/10/2021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763894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26618D35-B8FF-4331-9071-5E5FD6101F79}" type="datetimeFigureOut">
              <a:rPr lang="it-IT" smtClean="0"/>
              <a:t>25/10/2021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792395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26618D35-B8FF-4331-9071-5E5FD6101F79}" type="datetimeFigureOut">
              <a:rPr lang="it-IT" smtClean="0"/>
              <a:t>25/10/2021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235365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26618D35-B8FF-4331-9071-5E5FD6101F79}" type="datetimeFigureOut">
              <a:rPr lang="it-IT" smtClean="0"/>
              <a:t>25/10/2021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2828741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6618D35-B8FF-4331-9071-5E5FD6101F79}" type="datetimeFigureOut">
              <a:rPr lang="it-IT" smtClean="0"/>
              <a:t>25/10/2021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2206746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26618D35-B8FF-4331-9071-5E5FD6101F79}" type="datetimeFigureOut">
              <a:rPr lang="it-IT" smtClean="0"/>
              <a:t>25/10/2021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92762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26618D35-B8FF-4331-9071-5E5FD6101F79}" type="datetimeFigureOut">
              <a:rPr lang="it-IT" smtClean="0"/>
              <a:t>25/10/2021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AF47AD4-753C-4A7C-9FFF-9414618F3627}" type="slidenum">
              <a:rPr lang="it-IT" smtClean="0"/>
              <a:t>‹N›</a:t>
            </a:fld>
            <a:endParaRPr lang="it-IT"/>
          </a:p>
        </p:txBody>
      </p:sp>
    </p:spTree>
    <p:extLst>
      <p:ext uri="{BB962C8B-B14F-4D97-AF65-F5344CB8AC3E}">
        <p14:creationId xmlns:p14="http://schemas.microsoft.com/office/powerpoint/2010/main" val="734627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618D35-B8FF-4331-9071-5E5FD6101F79}" type="datetimeFigureOut">
              <a:rPr lang="it-IT" smtClean="0"/>
              <a:t>25/10/2021</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F47AD4-753C-4A7C-9FFF-9414618F3627}" type="slidenum">
              <a:rPr lang="it-IT" smtClean="0"/>
              <a:t>‹N›</a:t>
            </a:fld>
            <a:endParaRPr lang="it-IT"/>
          </a:p>
        </p:txBody>
      </p:sp>
    </p:spTree>
    <p:extLst>
      <p:ext uri="{BB962C8B-B14F-4D97-AF65-F5344CB8AC3E}">
        <p14:creationId xmlns:p14="http://schemas.microsoft.com/office/powerpoint/2010/main" val="2784999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457200" y="274638"/>
            <a:ext cx="8229600" cy="778098"/>
          </a:xfrm>
        </p:spPr>
        <p:txBody>
          <a:bodyPr>
            <a:normAutofit/>
          </a:bodyPr>
          <a:lstStyle/>
          <a:p>
            <a:r>
              <a:rPr lang="it-IT" sz="2000" dirty="0" smtClean="0">
                <a:solidFill>
                  <a:srgbClr val="FF0000"/>
                </a:solidFill>
              </a:rPr>
              <a:t>Il cammino verso la </a:t>
            </a:r>
            <a:r>
              <a:rPr lang="it-IT" sz="2000" i="1" dirty="0" smtClean="0">
                <a:solidFill>
                  <a:srgbClr val="FF0000"/>
                </a:solidFill>
              </a:rPr>
              <a:t>Dei </a:t>
            </a:r>
            <a:r>
              <a:rPr lang="it-IT" sz="2000" i="1" dirty="0" err="1" smtClean="0">
                <a:solidFill>
                  <a:srgbClr val="FF0000"/>
                </a:solidFill>
              </a:rPr>
              <a:t>Verbum</a:t>
            </a:r>
            <a:endParaRPr lang="it-IT" sz="2000" i="1" dirty="0">
              <a:solidFill>
                <a:srgbClr val="FF0000"/>
              </a:solidFill>
            </a:endParaRPr>
          </a:p>
        </p:txBody>
      </p:sp>
      <p:sp>
        <p:nvSpPr>
          <p:cNvPr id="4" name="Segnaposto contenuto 3"/>
          <p:cNvSpPr>
            <a:spLocks noGrp="1"/>
          </p:cNvSpPr>
          <p:nvPr>
            <p:ph idx="1"/>
          </p:nvPr>
        </p:nvSpPr>
        <p:spPr>
          <a:xfrm>
            <a:off x="457200" y="908720"/>
            <a:ext cx="8229600" cy="5400600"/>
          </a:xfrm>
        </p:spPr>
        <p:txBody>
          <a:bodyPr>
            <a:normAutofit fontScale="92500" lnSpcReduction="10000"/>
          </a:bodyPr>
          <a:lstStyle/>
          <a:p>
            <a:pPr algn="just"/>
            <a:r>
              <a:rPr lang="it-IT" sz="2000" dirty="0" smtClean="0"/>
              <a:t>La DV, con le sue molteplici redazioni, è uno dei documenti più travagliati del Vaticano II. Nello stesso tempo, ne rappresenta uno dei frutti più maturi, destinato a fecondare negli anni successivi la vita della Chiesa. De </a:t>
            </a:r>
            <a:r>
              <a:rPr lang="it-IT" sz="2000" dirty="0" err="1" smtClean="0"/>
              <a:t>Lubac</a:t>
            </a:r>
            <a:r>
              <a:rPr lang="it-IT" sz="2000" dirty="0" smtClean="0"/>
              <a:t> l’ha definita «portale d’ingresso», «fondamento dell’edificio teologico» del Vaticano II.</a:t>
            </a:r>
          </a:p>
          <a:p>
            <a:pPr algn="just"/>
            <a:r>
              <a:rPr lang="it-IT" sz="2000" dirty="0" smtClean="0"/>
              <a:t>In effetti, per la prima volta una Costituzione conciliare si propone di offrire una sintesi globale delle verità fondamentali del cristianesimo sviluppando una vera e propria teologia della rivelazione, il «concetto più fondamentale del cristianesimo» (K. </a:t>
            </a:r>
            <a:r>
              <a:rPr lang="it-IT" sz="2000" dirty="0" err="1" smtClean="0"/>
              <a:t>Rahner</a:t>
            </a:r>
            <a:r>
              <a:rPr lang="it-IT" sz="2000" dirty="0" smtClean="0"/>
              <a:t>).</a:t>
            </a:r>
          </a:p>
          <a:p>
            <a:pPr algn="just"/>
            <a:r>
              <a:rPr lang="it-IT" sz="2000" dirty="0" smtClean="0"/>
              <a:t>La rivelazione, cioè, viene declinata nei suoi elementi costitutivi e portanti (natura, oggetto, scopo) che la DV espone utilizzando un linguaggio biblico (fatto molto apprezzato a livello ecumenico), e uno stile espositivo sereno e quindi esente da ogni residua intenzionalità apologetica. Decisiva al riguardo è stata la scelta di sostituire il titolo del primo schema (De </a:t>
            </a:r>
            <a:r>
              <a:rPr lang="it-IT" sz="2000" dirty="0" err="1" smtClean="0"/>
              <a:t>fontibus</a:t>
            </a:r>
            <a:r>
              <a:rPr lang="it-IT" sz="2000" dirty="0" smtClean="0"/>
              <a:t> </a:t>
            </a:r>
            <a:r>
              <a:rPr lang="it-IT" sz="2000" dirty="0" err="1" smtClean="0"/>
              <a:t>Revelationis</a:t>
            </a:r>
            <a:r>
              <a:rPr lang="it-IT" sz="2000" dirty="0" smtClean="0"/>
              <a:t>) con uno nuovo (De divina </a:t>
            </a:r>
            <a:r>
              <a:rPr lang="it-IT" sz="2000" dirty="0" err="1" smtClean="0"/>
              <a:t>Revelatione</a:t>
            </a:r>
            <a:r>
              <a:rPr lang="it-IT" sz="2000" dirty="0" smtClean="0"/>
              <a:t>). Il nuovo aggettivo infatti attesta una diversa impostazione che tocca il contenuto e il modo stesso di concepire la rivelazione di Dio escludendo gli estremismi opposti della </a:t>
            </a:r>
            <a:r>
              <a:rPr lang="it-IT" sz="2000" i="1" dirty="0" smtClean="0"/>
              <a:t>sola </a:t>
            </a:r>
            <a:r>
              <a:rPr lang="it-IT" sz="2000" i="1" dirty="0" err="1" smtClean="0"/>
              <a:t>Scriptura</a:t>
            </a:r>
            <a:r>
              <a:rPr lang="it-IT" sz="2000" dirty="0" smtClean="0"/>
              <a:t> (protestanti) e della </a:t>
            </a:r>
            <a:r>
              <a:rPr lang="it-IT" sz="2000" i="1" dirty="0" smtClean="0"/>
              <a:t>sola </a:t>
            </a:r>
            <a:r>
              <a:rPr lang="it-IT" sz="2000" i="1" dirty="0" err="1" smtClean="0"/>
              <a:t>Traditio</a:t>
            </a:r>
            <a:r>
              <a:rPr lang="it-IT" sz="2000" dirty="0" smtClean="0"/>
              <a:t> (cattolici) che si erano creati durante il periodo della Riforma e della Contro-Riforma.</a:t>
            </a:r>
            <a:endParaRPr lang="it-IT" sz="2000" dirty="0"/>
          </a:p>
        </p:txBody>
      </p:sp>
    </p:spTree>
    <p:extLst>
      <p:ext uri="{BB962C8B-B14F-4D97-AF65-F5344CB8AC3E}">
        <p14:creationId xmlns:p14="http://schemas.microsoft.com/office/powerpoint/2010/main" val="2666740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lstStyle/>
          <a:p>
            <a:r>
              <a:rPr lang="it-IT" sz="2000" dirty="0">
                <a:solidFill>
                  <a:srgbClr val="FF0000"/>
                </a:solidFill>
              </a:rPr>
              <a:t>Il Proemio della Dei </a:t>
            </a:r>
            <a:r>
              <a:rPr lang="it-IT" sz="2000" dirty="0" err="1">
                <a:solidFill>
                  <a:srgbClr val="FF0000"/>
                </a:solidFill>
              </a:rPr>
              <a:t>Verbum</a:t>
            </a:r>
            <a:endParaRPr lang="it-IT" sz="2000" dirty="0"/>
          </a:p>
        </p:txBody>
      </p:sp>
      <p:sp>
        <p:nvSpPr>
          <p:cNvPr id="3" name="Segnaposto contenuto 2"/>
          <p:cNvSpPr>
            <a:spLocks noGrp="1"/>
          </p:cNvSpPr>
          <p:nvPr>
            <p:ph idx="1"/>
          </p:nvPr>
        </p:nvSpPr>
        <p:spPr>
          <a:xfrm>
            <a:off x="251520" y="764704"/>
            <a:ext cx="8229600" cy="4525963"/>
          </a:xfrm>
        </p:spPr>
        <p:txBody>
          <a:bodyPr/>
          <a:lstStyle/>
          <a:p>
            <a:pPr algn="just"/>
            <a:r>
              <a:rPr lang="it-IT" sz="2000" dirty="0"/>
              <a:t>Nella pienezza dei tempi Dio «ha parlato a noi per mezzo del Figlio» (</a:t>
            </a:r>
            <a:r>
              <a:rPr lang="it-IT" sz="2000" dirty="0" err="1"/>
              <a:t>Eb</a:t>
            </a:r>
            <a:r>
              <a:rPr lang="it-IT" sz="2000" dirty="0"/>
              <a:t> 1, 1-2): «il verbo si fece carne» (</a:t>
            </a:r>
            <a:r>
              <a:rPr lang="it-IT" sz="2000" dirty="0" err="1"/>
              <a:t>Gv</a:t>
            </a:r>
            <a:r>
              <a:rPr lang="it-IT" sz="2000" dirty="0"/>
              <a:t> 1,14</a:t>
            </a:r>
            <a:r>
              <a:rPr lang="it-IT" sz="2000" dirty="0" smtClean="0"/>
              <a:t>).</a:t>
            </a:r>
          </a:p>
          <a:p>
            <a:pPr algn="just"/>
            <a:r>
              <a:rPr lang="it-IT" sz="2000" dirty="0" smtClean="0"/>
              <a:t>La citazione di 1Gv:</a:t>
            </a:r>
          </a:p>
          <a:p>
            <a:pPr marL="0" indent="0" algn="just">
              <a:buNone/>
            </a:pPr>
            <a:r>
              <a:rPr lang="it-IT" sz="2000" dirty="0" smtClean="0"/>
              <a:t>-La </a:t>
            </a:r>
            <a:r>
              <a:rPr lang="it-IT" sz="2000" dirty="0"/>
              <a:t>rivelazione </a:t>
            </a:r>
            <a:r>
              <a:rPr lang="it-IT" sz="2000" dirty="0" smtClean="0"/>
              <a:t>non </a:t>
            </a:r>
            <a:r>
              <a:rPr lang="it-IT" sz="2000" dirty="0"/>
              <a:t>ha </a:t>
            </a:r>
            <a:r>
              <a:rPr lang="it-IT" sz="2000" dirty="0" smtClean="0"/>
              <a:t>per </a:t>
            </a:r>
            <a:r>
              <a:rPr lang="it-IT" sz="2000" b="1" dirty="0"/>
              <a:t>oggetto</a:t>
            </a:r>
            <a:r>
              <a:rPr lang="it-IT" sz="2000" dirty="0"/>
              <a:t> una serie di </a:t>
            </a:r>
            <a:r>
              <a:rPr lang="it-IT" sz="2000" dirty="0" smtClean="0"/>
              <a:t>verità (come era di solito intesa prima del Concilio), </a:t>
            </a:r>
            <a:r>
              <a:rPr lang="it-IT" sz="2000" dirty="0"/>
              <a:t>ma una Persona, il Figlio incarnato (cfr. vedere, udire… in 1Gv 1,1 è contenuto anche il verbo </a:t>
            </a:r>
            <a:r>
              <a:rPr lang="it-IT" sz="2000" dirty="0" smtClean="0"/>
              <a:t>toccare). </a:t>
            </a:r>
          </a:p>
          <a:p>
            <a:pPr marL="0" indent="0" algn="just">
              <a:buNone/>
            </a:pPr>
            <a:r>
              <a:rPr lang="it-IT" sz="2000" dirty="0"/>
              <a:t>-</a:t>
            </a:r>
            <a:r>
              <a:rPr lang="it-IT" sz="2000" dirty="0" smtClean="0"/>
              <a:t>Il </a:t>
            </a:r>
            <a:r>
              <a:rPr lang="it-IT" sz="2000" b="1" dirty="0"/>
              <a:t>modo</a:t>
            </a:r>
            <a:r>
              <a:rPr lang="it-IT" sz="2000" dirty="0"/>
              <a:t> </a:t>
            </a:r>
            <a:r>
              <a:rPr lang="it-IT" sz="2000" dirty="0" smtClean="0"/>
              <a:t>in </a:t>
            </a:r>
            <a:r>
              <a:rPr lang="it-IT" sz="2000" dirty="0"/>
              <a:t>cui Dio si rivela non è astratto, ma </a:t>
            </a:r>
            <a:r>
              <a:rPr lang="it-IT" sz="2000" dirty="0" smtClean="0"/>
              <a:t>concreto: non riguarda la sfera speculativa, ma la vita divina (eterna) comunicata all’uomo nel Figlio fatto carne.</a:t>
            </a:r>
          </a:p>
          <a:p>
            <a:pPr marL="0" indent="0" algn="just">
              <a:buNone/>
            </a:pPr>
            <a:r>
              <a:rPr lang="it-IT" sz="2000" dirty="0" smtClean="0"/>
              <a:t>-Gli apostoli hanno avuto l’incarico di </a:t>
            </a:r>
            <a:r>
              <a:rPr lang="it-IT" sz="2000" b="1" dirty="0" smtClean="0"/>
              <a:t>trasmettere </a:t>
            </a:r>
            <a:r>
              <a:rPr lang="it-IT" sz="2000" dirty="0" smtClean="0"/>
              <a:t>la rivelazione: «Annunziamo a voi la vita eterna…»; la comunione con Dio è il </a:t>
            </a:r>
            <a:r>
              <a:rPr lang="it-IT" sz="2000" b="1" dirty="0" smtClean="0"/>
              <a:t>fine</a:t>
            </a:r>
            <a:r>
              <a:rPr lang="it-IT" sz="2000" dirty="0" smtClean="0"/>
              <a:t> della rivelazione: «…affinché </a:t>
            </a:r>
            <a:r>
              <a:rPr lang="it-IT" sz="2000" dirty="0"/>
              <a:t>anche voi siate in comunione con noi, e la nostra comunione sia col Padre e col Figlio suo Gesù </a:t>
            </a:r>
            <a:r>
              <a:rPr lang="it-IT" sz="2000" dirty="0" smtClean="0"/>
              <a:t>Cristo»</a:t>
            </a:r>
          </a:p>
          <a:p>
            <a:pPr marL="0" indent="0" algn="just">
              <a:buNone/>
            </a:pPr>
            <a:endParaRPr lang="it-IT" sz="2000" dirty="0" smtClean="0"/>
          </a:p>
          <a:p>
            <a:pPr algn="just"/>
            <a:endParaRPr lang="it-IT" sz="2000" dirty="0"/>
          </a:p>
          <a:p>
            <a:endParaRPr lang="it-IT" dirty="0"/>
          </a:p>
        </p:txBody>
      </p:sp>
    </p:spTree>
    <p:extLst>
      <p:ext uri="{BB962C8B-B14F-4D97-AF65-F5344CB8AC3E}">
        <p14:creationId xmlns:p14="http://schemas.microsoft.com/office/powerpoint/2010/main" val="1935321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lstStyle/>
          <a:p>
            <a:r>
              <a:rPr lang="it-IT" sz="2000" dirty="0">
                <a:solidFill>
                  <a:srgbClr val="FF0000"/>
                </a:solidFill>
              </a:rPr>
              <a:t>Il Proemio della Dei </a:t>
            </a:r>
            <a:r>
              <a:rPr lang="it-IT" sz="2000" dirty="0" err="1">
                <a:solidFill>
                  <a:srgbClr val="FF0000"/>
                </a:solidFill>
              </a:rPr>
              <a:t>Verbum</a:t>
            </a:r>
            <a:endParaRPr lang="it-IT" sz="2000" dirty="0"/>
          </a:p>
        </p:txBody>
      </p:sp>
      <p:sp>
        <p:nvSpPr>
          <p:cNvPr id="3" name="Segnaposto contenuto 2"/>
          <p:cNvSpPr>
            <a:spLocks noGrp="1"/>
          </p:cNvSpPr>
          <p:nvPr>
            <p:ph idx="1"/>
          </p:nvPr>
        </p:nvSpPr>
        <p:spPr>
          <a:xfrm>
            <a:off x="457200" y="836712"/>
            <a:ext cx="8229600" cy="5289451"/>
          </a:xfrm>
        </p:spPr>
        <p:txBody>
          <a:bodyPr>
            <a:normAutofit fontScale="85000" lnSpcReduction="10000"/>
          </a:bodyPr>
          <a:lstStyle/>
          <a:p>
            <a:pPr marL="0" indent="0" algn="just">
              <a:buNone/>
            </a:pPr>
            <a:r>
              <a:rPr lang="it-IT" sz="2000" i="1" dirty="0"/>
              <a:t>De </a:t>
            </a:r>
            <a:r>
              <a:rPr lang="it-IT" sz="2000" i="1" dirty="0" err="1"/>
              <a:t>catechizandis</a:t>
            </a:r>
            <a:r>
              <a:rPr lang="it-IT" sz="2000" i="1" dirty="0"/>
              <a:t> </a:t>
            </a:r>
            <a:r>
              <a:rPr lang="it-IT" sz="2000" i="1" dirty="0" err="1"/>
              <a:t>rudibus</a:t>
            </a:r>
            <a:r>
              <a:rPr lang="it-IT" sz="2000" dirty="0"/>
              <a:t>, </a:t>
            </a:r>
            <a:r>
              <a:rPr lang="it-IT" sz="2000" dirty="0" smtClean="0"/>
              <a:t>4,8: «Se </a:t>
            </a:r>
            <a:r>
              <a:rPr lang="it-IT" sz="2000" dirty="0"/>
              <a:t>dunque Cristo è venuto soprattutto perché l’uomo sappia quanto è amato da Dio, se questa conoscenza ha lo scopo di suscitare nell’uomo l’amore verso colui che l’ha amato per primo e, per suo ordine e seguendo il suo esempio, verso il prossimo: dal momento che Dio s’è fatto, per amore, prossimo dell’uomo che si era allontanato da lui; se tutto l’antico testamento fu scritto per annunciare la venuta del Signore, e tutto ciò che fu poi scritto e confermato con l’autorità di Dio parla di Gesù, e invita all’amore: è chiaro che non solo tutt’intera la legge e i profeti (la sola Scrittura esistente allora, quando Gesù parlava) sono contenuti in quei due comandamenti dell’amore di Dio e del prossimo, ma anche tutti i libri della Scrittura che in seguito furono scritti e mandati a memoria. </a:t>
            </a:r>
            <a:r>
              <a:rPr lang="it-IT" sz="2000" u="sng" dirty="0"/>
              <a:t>Perciò nell’antico testamento è nascosto il nuovo, e nel nuovo si manifesta </a:t>
            </a:r>
            <a:r>
              <a:rPr lang="it-IT" sz="2000" u="sng" dirty="0" smtClean="0"/>
              <a:t>l’antico</a:t>
            </a:r>
            <a:r>
              <a:rPr lang="it-IT" sz="2000" dirty="0" smtClean="0"/>
              <a:t> [cfr. DV 16]. </a:t>
            </a:r>
            <a:r>
              <a:rPr lang="it-IT" sz="2000" dirty="0"/>
              <a:t>Legati ad una visione terrena che non riconosce quella nascosta presenza, sia allora come adesso gli uomini carnali restano sotto la paura del castigo. Gli uomini spirituali invece, sia quelli che allora erano in atteggiamento di ricerca religiosa, e a cui Dio rivelò i suoi segreti, sia quelli che cercano ora con cuore sincero e umile — perché Dio ai superbi non si rivela — vengono liberati dalla paura per l’amore gratuito di Dio. E siccome nulla più dell’odio è contrario all’amore e madre dell’odio è la superbia, Cristo Gesù, signore nostro, Dio e uomo, è per noi al tempo stesso segno dell’amore di Dio e modello di umana umiltà: cosicché il nostro orgoglio viene guarito da una proporzionata medicina. Se un uomo superbo è una grande miseria, un Dio umile è una più grande misericordia. Proponiti dunque questo amore, e orienta lì tutto il discorso; e quanto insegni, insegnalo in modo che </a:t>
            </a:r>
            <a:r>
              <a:rPr lang="it-IT" sz="2000" u="sng" dirty="0"/>
              <a:t>chi ascolta creda, e credendo abbia speranza, e sperando ami</a:t>
            </a:r>
            <a:r>
              <a:rPr lang="it-IT" sz="2000" dirty="0" smtClean="0"/>
              <a:t>.»</a:t>
            </a:r>
            <a:endParaRPr lang="it-IT" sz="2000" dirty="0"/>
          </a:p>
        </p:txBody>
      </p:sp>
    </p:spTree>
    <p:extLst>
      <p:ext uri="{BB962C8B-B14F-4D97-AF65-F5344CB8AC3E}">
        <p14:creationId xmlns:p14="http://schemas.microsoft.com/office/powerpoint/2010/main" val="2662720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lstStyle/>
          <a:p>
            <a:r>
              <a:rPr lang="it-IT" sz="2000" dirty="0">
                <a:solidFill>
                  <a:srgbClr val="FF0000"/>
                </a:solidFill>
              </a:rPr>
              <a:t>Il Proemio della Dei </a:t>
            </a:r>
            <a:r>
              <a:rPr lang="it-IT" sz="2000" dirty="0" err="1">
                <a:solidFill>
                  <a:srgbClr val="FF0000"/>
                </a:solidFill>
              </a:rPr>
              <a:t>Verbum</a:t>
            </a:r>
            <a:endParaRPr lang="it-IT" sz="2000" dirty="0"/>
          </a:p>
        </p:txBody>
      </p:sp>
      <p:sp>
        <p:nvSpPr>
          <p:cNvPr id="3" name="Segnaposto contenuto 2"/>
          <p:cNvSpPr>
            <a:spLocks noGrp="1"/>
          </p:cNvSpPr>
          <p:nvPr>
            <p:ph idx="1"/>
          </p:nvPr>
        </p:nvSpPr>
        <p:spPr>
          <a:xfrm>
            <a:off x="457200" y="764704"/>
            <a:ext cx="8229600" cy="5361459"/>
          </a:xfrm>
        </p:spPr>
        <p:txBody>
          <a:bodyPr>
            <a:normAutofit/>
          </a:bodyPr>
          <a:lstStyle/>
          <a:p>
            <a:pPr marL="0" indent="0" algn="just">
              <a:buNone/>
            </a:pPr>
            <a:r>
              <a:rPr lang="it-IT" sz="2000" dirty="0" smtClean="0"/>
              <a:t>Agostino, </a:t>
            </a:r>
            <a:r>
              <a:rPr lang="it-IT" sz="2000" dirty="0"/>
              <a:t>Discorso 350, </a:t>
            </a:r>
            <a:r>
              <a:rPr lang="it-IT" sz="2000" dirty="0" smtClean="0"/>
              <a:t>2: «La carità, per la quale amiamo Dio e il prossimo, contiene sicuramente in sé tutta la grandezza e la vastità delle parole divine … Se </a:t>
            </a:r>
            <a:r>
              <a:rPr lang="it-IT" sz="2000" dirty="0"/>
              <a:t>non hai tempo di indagare su tutte le Pagine sante, di togliere il velo ai sacri discorsi, di penetrare tutti i segreti delle Scritture, attieniti alla carità, su cui tutto si </a:t>
            </a:r>
            <a:r>
              <a:rPr lang="it-IT" sz="2000" dirty="0" smtClean="0"/>
              <a:t>fonda (</a:t>
            </a:r>
            <a:r>
              <a:rPr lang="it-IT" sz="2000" i="1" dirty="0" err="1" smtClean="0"/>
              <a:t>tene</a:t>
            </a:r>
            <a:r>
              <a:rPr lang="it-IT" sz="2000" i="1" dirty="0" smtClean="0"/>
              <a:t> </a:t>
            </a:r>
            <a:r>
              <a:rPr lang="it-IT" sz="2000" i="1" dirty="0" err="1" smtClean="0"/>
              <a:t>caritatem</a:t>
            </a:r>
            <a:r>
              <a:rPr lang="it-IT" sz="2000" i="1" dirty="0" smtClean="0"/>
              <a:t>, </a:t>
            </a:r>
            <a:r>
              <a:rPr lang="it-IT" sz="2000" i="1" dirty="0" err="1" smtClean="0"/>
              <a:t>ubi</a:t>
            </a:r>
            <a:r>
              <a:rPr lang="it-IT" sz="2000" i="1" dirty="0" smtClean="0"/>
              <a:t> </a:t>
            </a:r>
            <a:r>
              <a:rPr lang="it-IT" sz="2000" i="1" dirty="0" err="1" smtClean="0"/>
              <a:t>pendent</a:t>
            </a:r>
            <a:r>
              <a:rPr lang="it-IT" sz="2000" i="1" dirty="0" smtClean="0"/>
              <a:t> omnia</a:t>
            </a:r>
            <a:r>
              <a:rPr lang="it-IT" sz="2000" dirty="0" smtClean="0"/>
              <a:t>). </a:t>
            </a:r>
            <a:r>
              <a:rPr lang="it-IT" sz="2000" dirty="0"/>
              <a:t>Così possederai quello che lì hai imparato e possederai anche quello che non hai ancora imparato. Se hai conosciuto la carità, hai conosciuto ciò da cui dipende anche quello che eventualmente ancora non conoscessi. In sostanza quel tanto che capisci delle Scritture è </a:t>
            </a:r>
            <a:r>
              <a:rPr lang="it-IT" sz="2000" dirty="0" smtClean="0"/>
              <a:t>carità </a:t>
            </a:r>
            <a:r>
              <a:rPr lang="it-IT" sz="2000" dirty="0"/>
              <a:t>che ti si </a:t>
            </a:r>
            <a:r>
              <a:rPr lang="it-IT" sz="2000" dirty="0" smtClean="0"/>
              <a:t>rivela (</a:t>
            </a:r>
            <a:r>
              <a:rPr lang="it-IT" sz="2000" i="1" dirty="0" err="1" smtClean="0"/>
              <a:t>caritas</a:t>
            </a:r>
            <a:r>
              <a:rPr lang="it-IT" sz="2000" i="1" dirty="0" smtClean="0"/>
              <a:t> </a:t>
            </a:r>
            <a:r>
              <a:rPr lang="it-IT" sz="2000" i="1" dirty="0" err="1" smtClean="0"/>
              <a:t>patet</a:t>
            </a:r>
            <a:r>
              <a:rPr lang="it-IT" sz="2000" dirty="0" smtClean="0"/>
              <a:t>), </a:t>
            </a:r>
            <a:r>
              <a:rPr lang="it-IT" sz="2000" dirty="0"/>
              <a:t>e quello che non capisci è </a:t>
            </a:r>
            <a:r>
              <a:rPr lang="it-IT" sz="2000" dirty="0" smtClean="0"/>
              <a:t>carità </a:t>
            </a:r>
            <a:r>
              <a:rPr lang="it-IT" sz="2000" dirty="0"/>
              <a:t>che ti resta </a:t>
            </a:r>
            <a:r>
              <a:rPr lang="it-IT" sz="2000" dirty="0" smtClean="0"/>
              <a:t>nascosta (</a:t>
            </a:r>
            <a:r>
              <a:rPr lang="it-IT" sz="2000" i="1" dirty="0" err="1" smtClean="0"/>
              <a:t>caritas</a:t>
            </a:r>
            <a:r>
              <a:rPr lang="it-IT" sz="2000" i="1" dirty="0" smtClean="0"/>
              <a:t> </a:t>
            </a:r>
            <a:r>
              <a:rPr lang="it-IT" sz="2000" i="1" dirty="0" err="1" smtClean="0"/>
              <a:t>latet</a:t>
            </a:r>
            <a:r>
              <a:rPr lang="it-IT" sz="2000" dirty="0" smtClean="0"/>
              <a:t>). </a:t>
            </a:r>
            <a:r>
              <a:rPr lang="it-IT" sz="2000" dirty="0"/>
              <a:t>Pertanto chi pratica la carità possiede, delle divine Scritture, tanto quello che è palese, quanto quello che resta </a:t>
            </a:r>
            <a:r>
              <a:rPr lang="it-IT" sz="2000" dirty="0" smtClean="0"/>
              <a:t>nascosto.»</a:t>
            </a:r>
          </a:p>
          <a:p>
            <a:pPr marL="0" indent="0" algn="just">
              <a:buNone/>
            </a:pPr>
            <a:r>
              <a:rPr lang="it-IT" sz="2000" dirty="0" smtClean="0"/>
              <a:t>«Fratelli </a:t>
            </a:r>
            <a:r>
              <a:rPr lang="it-IT" sz="2000" dirty="0"/>
              <a:t>miei, chi ha il cuore colmo di carità comprende senza alcun errore e custodisce senza alcuna fatica la molteplice ricchezza delle divine Scritture e quella immensa dottrina</a:t>
            </a:r>
            <a:r>
              <a:rPr lang="it-IT" sz="2000" dirty="0" smtClean="0"/>
              <a:t>.» (Discorso 350,1)</a:t>
            </a:r>
            <a:endParaRPr lang="it-IT" sz="2000" dirty="0"/>
          </a:p>
          <a:p>
            <a:pPr marL="0" indent="0" algn="just">
              <a:buNone/>
            </a:pPr>
            <a:r>
              <a:rPr lang="it-IT" sz="2000" dirty="0" smtClean="0"/>
              <a:t>«</a:t>
            </a:r>
            <a:r>
              <a:rPr lang="it-IT" sz="2000" dirty="0" err="1" smtClean="0"/>
              <a:t>Dilige</a:t>
            </a:r>
            <a:r>
              <a:rPr lang="it-IT" sz="2000" dirty="0" smtClean="0"/>
              <a:t> et </a:t>
            </a:r>
            <a:r>
              <a:rPr lang="it-IT" sz="2000" dirty="0" err="1" smtClean="0"/>
              <a:t>quod</a:t>
            </a:r>
            <a:r>
              <a:rPr lang="it-IT" sz="2000" dirty="0" smtClean="0"/>
              <a:t> vis </a:t>
            </a:r>
            <a:r>
              <a:rPr lang="it-IT" sz="2000" dirty="0" err="1" smtClean="0"/>
              <a:t>fac</a:t>
            </a:r>
            <a:r>
              <a:rPr lang="it-IT" sz="2000" dirty="0" smtClean="0"/>
              <a:t>!» </a:t>
            </a:r>
            <a:r>
              <a:rPr lang="it-IT" sz="2000" smtClean="0"/>
              <a:t>(Commento a 1Gv)</a:t>
            </a:r>
            <a:endParaRPr lang="it-IT" sz="2000" dirty="0"/>
          </a:p>
        </p:txBody>
      </p:sp>
    </p:spTree>
    <p:extLst>
      <p:ext uri="{BB962C8B-B14F-4D97-AF65-F5344CB8AC3E}">
        <p14:creationId xmlns:p14="http://schemas.microsoft.com/office/powerpoint/2010/main" val="106540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778098"/>
          </a:xfrm>
        </p:spPr>
        <p:txBody>
          <a:bodyPr/>
          <a:lstStyle/>
          <a:p>
            <a:r>
              <a:rPr lang="it-IT" sz="2000" dirty="0">
                <a:solidFill>
                  <a:srgbClr val="FF0000"/>
                </a:solidFill>
              </a:rPr>
              <a:t>Il cammino verso la </a:t>
            </a:r>
            <a:r>
              <a:rPr lang="it-IT" sz="2000" i="1" dirty="0">
                <a:solidFill>
                  <a:srgbClr val="FF0000"/>
                </a:solidFill>
              </a:rPr>
              <a:t>Dei </a:t>
            </a:r>
            <a:r>
              <a:rPr lang="it-IT" sz="2000" i="1" dirty="0" err="1">
                <a:solidFill>
                  <a:srgbClr val="FF0000"/>
                </a:solidFill>
              </a:rPr>
              <a:t>Verbum</a:t>
            </a:r>
            <a:endParaRPr lang="it-IT" sz="2000" dirty="0"/>
          </a:p>
        </p:txBody>
      </p:sp>
      <p:sp>
        <p:nvSpPr>
          <p:cNvPr id="5" name="Segnaposto contenuto 4"/>
          <p:cNvSpPr>
            <a:spLocks noGrp="1"/>
          </p:cNvSpPr>
          <p:nvPr>
            <p:ph idx="1"/>
          </p:nvPr>
        </p:nvSpPr>
        <p:spPr>
          <a:xfrm>
            <a:off x="457200" y="980728"/>
            <a:ext cx="8229600" cy="5145435"/>
          </a:xfrm>
        </p:spPr>
        <p:txBody>
          <a:bodyPr>
            <a:normAutofit fontScale="92500" lnSpcReduction="10000"/>
          </a:bodyPr>
          <a:lstStyle/>
          <a:p>
            <a:pPr algn="just"/>
            <a:r>
              <a:rPr lang="it-IT" sz="2000" dirty="0" smtClean="0"/>
              <a:t>Il 23 aprile 1993,in occasione del centenario dell’Enciclica </a:t>
            </a:r>
            <a:r>
              <a:rPr lang="it-IT" sz="2000" i="1" dirty="0" err="1" smtClean="0"/>
              <a:t>Providentissimus</a:t>
            </a:r>
            <a:r>
              <a:rPr lang="it-IT" sz="2000" i="1" dirty="0" smtClean="0"/>
              <a:t> Deus</a:t>
            </a:r>
            <a:r>
              <a:rPr lang="it-IT" sz="2000" dirty="0" smtClean="0"/>
              <a:t> e del cinquantesimo dell’Enciclica </a:t>
            </a:r>
            <a:r>
              <a:rPr lang="it-IT" sz="2000" i="1" dirty="0" smtClean="0"/>
              <a:t>Divino </a:t>
            </a:r>
            <a:r>
              <a:rPr lang="it-IT" sz="2000" i="1" dirty="0" err="1" smtClean="0"/>
              <a:t>Afflante</a:t>
            </a:r>
            <a:r>
              <a:rPr lang="it-IT" sz="2000" i="1" dirty="0" smtClean="0"/>
              <a:t> </a:t>
            </a:r>
            <a:r>
              <a:rPr lang="it-IT" sz="2000" i="1" dirty="0" err="1" smtClean="0"/>
              <a:t>Spiritu</a:t>
            </a:r>
            <a:r>
              <a:rPr lang="it-IT" sz="2000" i="1" dirty="0" smtClean="0"/>
              <a:t>,</a:t>
            </a:r>
            <a:r>
              <a:rPr lang="it-IT" sz="2000" dirty="0" smtClean="0"/>
              <a:t> Giovanni Paolo II tenne un discorso ai membri della Pontificia Commissione Biblica, dove riassumeva il percorso storico degli studi biblici nella Chiesa Cattolica nell’ultimo secolo, le cui tappe sono state segnate da alcuni Documenti del Magistero che hanno «trovato piena conferma nel Concilio Vaticano II, cosicché tutta la Chiesa ne ha tratto beneficio. La Costituzione Dogmatica </a:t>
            </a:r>
            <a:r>
              <a:rPr lang="it-IT" sz="2000" i="1" dirty="0" smtClean="0"/>
              <a:t>Dei </a:t>
            </a:r>
            <a:r>
              <a:rPr lang="it-IT" sz="2000" i="1" dirty="0" err="1" smtClean="0"/>
              <a:t>Verbum</a:t>
            </a:r>
            <a:r>
              <a:rPr lang="it-IT" sz="2000" dirty="0" smtClean="0"/>
              <a:t> illumina l’opera degli esegeti cattolici e invita i Pastori e i fedeli a alimentarsi più assiduamente alla parola di Dio contenuta nelle Scritture» (Introduzione, 2):</a:t>
            </a:r>
          </a:p>
          <a:p>
            <a:pPr marL="0" indent="0" algn="just">
              <a:buNone/>
            </a:pPr>
            <a:r>
              <a:rPr lang="it-IT" sz="2000" dirty="0" smtClean="0"/>
              <a:t>-La </a:t>
            </a:r>
            <a:r>
              <a:rPr lang="it-IT" sz="2000" i="1" dirty="0" err="1" smtClean="0"/>
              <a:t>Providentissimus</a:t>
            </a:r>
            <a:r>
              <a:rPr lang="it-IT" sz="2000" i="1" dirty="0" smtClean="0"/>
              <a:t> Deus</a:t>
            </a:r>
            <a:r>
              <a:rPr lang="it-IT" sz="2000" dirty="0" smtClean="0"/>
              <a:t> (Leone XIII, 18 novembre 1893) nasce come risposta a chi limitava «l’inerranza» della Bibbia ai soli contenuti di fede e di morale non escludendo che vi potessero essere errori per quanto riguarda l’ambito profano. Ormai la disputa non è più con il principio della </a:t>
            </a:r>
            <a:r>
              <a:rPr lang="it-IT" sz="2000" i="1" dirty="0" smtClean="0"/>
              <a:t>sola </a:t>
            </a:r>
            <a:r>
              <a:rPr lang="it-IT" sz="2000" i="1" dirty="0" err="1" smtClean="0"/>
              <a:t>Scriptura</a:t>
            </a:r>
            <a:r>
              <a:rPr lang="it-IT" sz="2000" dirty="0" smtClean="0"/>
              <a:t>, con la quale i Protestanti ripudiavano la Tradizione e il Magistero della Chiesa. «Ora la lotta è con i razionalisti, i quali negano del tutto sia la divina rivelazione, come l’ispirazione e la Sacra Scrittura, e vanno dicendo che altro non sono se non artifici e invenzioni degli uomini, che non contengono vere narrazioni di cose realmente accadute, ma inutili favole o storie menzognere…» (III, 14).</a:t>
            </a:r>
            <a:endParaRPr lang="it-IT" sz="2000" dirty="0"/>
          </a:p>
        </p:txBody>
      </p:sp>
    </p:spTree>
    <p:extLst>
      <p:ext uri="{BB962C8B-B14F-4D97-AF65-F5344CB8AC3E}">
        <p14:creationId xmlns:p14="http://schemas.microsoft.com/office/powerpoint/2010/main" val="134124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778098"/>
          </a:xfrm>
        </p:spPr>
        <p:txBody>
          <a:bodyPr>
            <a:normAutofit/>
          </a:bodyPr>
          <a:lstStyle/>
          <a:p>
            <a:r>
              <a:rPr lang="it-IT" sz="2000" dirty="0">
                <a:solidFill>
                  <a:srgbClr val="FF0000"/>
                </a:solidFill>
              </a:rPr>
              <a:t>Il cammino verso la </a:t>
            </a:r>
            <a:r>
              <a:rPr lang="it-IT" sz="2000" i="1" dirty="0">
                <a:solidFill>
                  <a:srgbClr val="FF0000"/>
                </a:solidFill>
              </a:rPr>
              <a:t>Dei </a:t>
            </a:r>
            <a:r>
              <a:rPr lang="it-IT" sz="2000" i="1" dirty="0" err="1">
                <a:solidFill>
                  <a:srgbClr val="FF0000"/>
                </a:solidFill>
              </a:rPr>
              <a:t>Verbum</a:t>
            </a:r>
            <a:endParaRPr lang="it-IT" sz="2000" dirty="0"/>
          </a:p>
        </p:txBody>
      </p:sp>
      <p:sp>
        <p:nvSpPr>
          <p:cNvPr id="5" name="Segnaposto contenuto 4"/>
          <p:cNvSpPr>
            <a:spLocks noGrp="1"/>
          </p:cNvSpPr>
          <p:nvPr>
            <p:ph idx="1"/>
          </p:nvPr>
        </p:nvSpPr>
        <p:spPr>
          <a:xfrm>
            <a:off x="457200" y="980728"/>
            <a:ext cx="8229600" cy="5145435"/>
          </a:xfrm>
        </p:spPr>
        <p:txBody>
          <a:bodyPr>
            <a:normAutofit/>
          </a:bodyPr>
          <a:lstStyle/>
          <a:p>
            <a:pPr marL="0" indent="0" algn="just">
              <a:buNone/>
            </a:pPr>
            <a:r>
              <a:rPr lang="it-IT" sz="2000" dirty="0" smtClean="0"/>
              <a:t>Nello stesso tempo, sempre nella terza parte, PD indica quali siano i mezzi di cui devono avvalersi gli studiosi cattolici per far fronte agli avversari: lo studio delle lingue antiche e orientali e l’esercizio nella vera scienza dell’arte critica; in tal modo essi potranno rispondere con argomenti validi e sicuri a chi, in nome della «nuova scienza» (razionalismo), contesta l’autenticità dei Libri sacri.</a:t>
            </a:r>
          </a:p>
          <a:p>
            <a:pPr marL="0" indent="0" algn="just">
              <a:buNone/>
            </a:pPr>
            <a:r>
              <a:rPr lang="it-IT" sz="2000" dirty="0" smtClean="0"/>
              <a:t>A tal fine, Leone XIII istituisce nel 1902 la Pontificia Commissione Biblica per promuovere gli studi biblici e arginare le deviazioni dottrinali che anche in campo biblico minacciano l’integrità della fede cattolica. Si contano almeno 12 interventi della PCB tra il 1904 e il 1914</a:t>
            </a:r>
          </a:p>
          <a:p>
            <a:pPr marL="0" indent="0" algn="just">
              <a:buNone/>
            </a:pPr>
            <a:r>
              <a:rPr lang="it-IT" sz="2000" dirty="0" smtClean="0"/>
              <a:t>-Sulla stessa linea si colloca l’Enciclica </a:t>
            </a:r>
            <a:r>
              <a:rPr lang="it-IT" sz="2000" i="1" dirty="0" err="1" smtClean="0"/>
              <a:t>Pascendi</a:t>
            </a:r>
            <a:r>
              <a:rPr lang="it-IT" sz="2000" dirty="0" smtClean="0"/>
              <a:t> e il Decreto </a:t>
            </a:r>
            <a:r>
              <a:rPr lang="it-IT" sz="2000" i="1" dirty="0" smtClean="0"/>
              <a:t>Lamentabili</a:t>
            </a:r>
            <a:r>
              <a:rPr lang="it-IT" sz="2000" dirty="0" smtClean="0"/>
              <a:t> di Pio X (1907), contro il modernismo, e le iniziative del Papa per promuovere gli studi biblici: l’ordinamento degli studi di sacra Scrittura nei Seminari (1906), l’incarico affidato ai Benedettini di preparare una nuova edizione della </a:t>
            </a:r>
            <a:r>
              <a:rPr lang="it-IT" sz="2000" i="1" dirty="0" smtClean="0"/>
              <a:t>Vulgata</a:t>
            </a:r>
            <a:r>
              <a:rPr lang="it-IT" sz="2000" dirty="0" smtClean="0"/>
              <a:t> (1907) e l’istituzione del Pontificio Istituto Biblico per la preparazione scientifica dei docenti di sacra Scrittura (1909).</a:t>
            </a:r>
            <a:endParaRPr lang="it-IT" sz="2000" dirty="0"/>
          </a:p>
        </p:txBody>
      </p:sp>
    </p:spTree>
    <p:extLst>
      <p:ext uri="{BB962C8B-B14F-4D97-AF65-F5344CB8AC3E}">
        <p14:creationId xmlns:p14="http://schemas.microsoft.com/office/powerpoint/2010/main" val="3687679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778098"/>
          </a:xfrm>
        </p:spPr>
        <p:txBody>
          <a:bodyPr/>
          <a:lstStyle/>
          <a:p>
            <a:r>
              <a:rPr lang="it-IT" sz="2000" dirty="0">
                <a:solidFill>
                  <a:srgbClr val="FF0000"/>
                </a:solidFill>
              </a:rPr>
              <a:t>Il cammino verso la </a:t>
            </a:r>
            <a:r>
              <a:rPr lang="it-IT" sz="2000" i="1" dirty="0">
                <a:solidFill>
                  <a:srgbClr val="FF0000"/>
                </a:solidFill>
              </a:rPr>
              <a:t>Dei </a:t>
            </a:r>
            <a:r>
              <a:rPr lang="it-IT" sz="2000" i="1" dirty="0" err="1">
                <a:solidFill>
                  <a:srgbClr val="FF0000"/>
                </a:solidFill>
              </a:rPr>
              <a:t>Verbum</a:t>
            </a:r>
            <a:endParaRPr lang="it-IT" sz="2000" dirty="0"/>
          </a:p>
        </p:txBody>
      </p:sp>
      <p:sp>
        <p:nvSpPr>
          <p:cNvPr id="5" name="Segnaposto contenuto 4"/>
          <p:cNvSpPr>
            <a:spLocks noGrp="1"/>
          </p:cNvSpPr>
          <p:nvPr>
            <p:ph idx="1"/>
          </p:nvPr>
        </p:nvSpPr>
        <p:spPr>
          <a:xfrm>
            <a:off x="457200" y="908720"/>
            <a:ext cx="8229600" cy="5217443"/>
          </a:xfrm>
        </p:spPr>
        <p:txBody>
          <a:bodyPr>
            <a:normAutofit lnSpcReduction="10000"/>
          </a:bodyPr>
          <a:lstStyle/>
          <a:p>
            <a:pPr marL="0" indent="0" algn="just">
              <a:buNone/>
            </a:pPr>
            <a:r>
              <a:rPr lang="it-IT" sz="2000" dirty="0" smtClean="0"/>
              <a:t>-Anche la </a:t>
            </a:r>
            <a:r>
              <a:rPr lang="it-IT" sz="2000" i="1" dirty="0" err="1" smtClean="0"/>
              <a:t>Spiritus</a:t>
            </a:r>
            <a:r>
              <a:rPr lang="it-IT" sz="2000" i="1" dirty="0" smtClean="0"/>
              <a:t> </a:t>
            </a:r>
            <a:r>
              <a:rPr lang="it-IT" sz="2000" i="1" dirty="0" err="1" smtClean="0"/>
              <a:t>Paraclitus</a:t>
            </a:r>
            <a:r>
              <a:rPr lang="it-IT" sz="2000" dirty="0" smtClean="0"/>
              <a:t> di Benedetto XV (1920), che commemora il quindicesimo centenario della morte di San Girolamo (420), interviene contro le opinioni di chi voleva limitare gli effetti della ispirazione al solo elemento principale o religioso del testo biblico e afferma «la verità storica della Sacra Scrittura».</a:t>
            </a:r>
          </a:p>
          <a:p>
            <a:pPr marL="0" indent="0" algn="just">
              <a:buNone/>
            </a:pPr>
            <a:r>
              <a:rPr lang="it-IT" sz="2000" dirty="0" smtClean="0"/>
              <a:t>-Pio XI, nel 1937 pubblica l’Enciclica </a:t>
            </a:r>
            <a:r>
              <a:rPr lang="it-IT" sz="2000" i="1" dirty="0" err="1"/>
              <a:t>Mit</a:t>
            </a:r>
            <a:r>
              <a:rPr lang="it-IT" sz="2000" i="1" dirty="0"/>
              <a:t> </a:t>
            </a:r>
            <a:r>
              <a:rPr lang="it-IT" sz="2000" i="1" dirty="0" err="1"/>
              <a:t>brennender</a:t>
            </a:r>
            <a:r>
              <a:rPr lang="it-IT" sz="2000" i="1" dirty="0"/>
              <a:t> Sorge</a:t>
            </a:r>
            <a:r>
              <a:rPr lang="it-IT" sz="2000" dirty="0"/>
              <a:t> (con viva </a:t>
            </a:r>
            <a:r>
              <a:rPr lang="it-IT" sz="2000" dirty="0" smtClean="0"/>
              <a:t>preoccupazione), il cui scopo è principalmente quello di condannare la dottrina nazionalsocialista come </a:t>
            </a:r>
            <a:r>
              <a:rPr lang="it-IT" sz="2000" dirty="0"/>
              <a:t>fondamentalmente anticristiana </a:t>
            </a:r>
            <a:r>
              <a:rPr lang="it-IT" sz="2000" dirty="0" smtClean="0"/>
              <a:t>e pagana. Il Papa però ne approfitta per confermare il valore perenne dell’AT: «Chi </a:t>
            </a:r>
            <a:r>
              <a:rPr lang="it-IT" sz="2000" dirty="0"/>
              <a:t>quindi vuole banditi dalla Chiesa e dalla scuola la storia biblica e i saggi insegnamenti dell’AT, bestemmia la parola di Dio, bestemmia il piano della salute dell’Onnipotente ed erige a giudice dei piani divini un angusto e ristretto pensar umano. Egli rinnega la fede in Gesù Cristo, apparso nella realtà della sua carne, il quale prese natura umana da un popolo, che doveva poi configgerlo in croce. Non comprende nulla del dramma mondiale del Figlio di Dio, il quale oppose al misfatto dei suoi crocifissori, qual sommo sacerdote, l’azione divina della morte redentrice, e fece così trovare all’AT il suo compimento, la sua fine e la sua sublimazione nel NT</a:t>
            </a:r>
            <a:r>
              <a:rPr lang="it-IT" sz="2000" dirty="0" smtClean="0"/>
              <a:t>».</a:t>
            </a:r>
          </a:p>
        </p:txBody>
      </p:sp>
    </p:spTree>
    <p:extLst>
      <p:ext uri="{BB962C8B-B14F-4D97-AF65-F5344CB8AC3E}">
        <p14:creationId xmlns:p14="http://schemas.microsoft.com/office/powerpoint/2010/main" val="644603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706090"/>
          </a:xfrm>
        </p:spPr>
        <p:txBody>
          <a:bodyPr/>
          <a:lstStyle/>
          <a:p>
            <a:r>
              <a:rPr lang="it-IT" sz="2000" dirty="0">
                <a:solidFill>
                  <a:srgbClr val="FF0000"/>
                </a:solidFill>
              </a:rPr>
              <a:t>Il cammino verso la </a:t>
            </a:r>
            <a:r>
              <a:rPr lang="it-IT" sz="2000" i="1" dirty="0">
                <a:solidFill>
                  <a:srgbClr val="FF0000"/>
                </a:solidFill>
              </a:rPr>
              <a:t>Dei </a:t>
            </a:r>
            <a:r>
              <a:rPr lang="it-IT" sz="2000" i="1" dirty="0" err="1">
                <a:solidFill>
                  <a:srgbClr val="FF0000"/>
                </a:solidFill>
              </a:rPr>
              <a:t>Verbum</a:t>
            </a:r>
            <a:endParaRPr lang="it-IT" sz="2000" dirty="0"/>
          </a:p>
        </p:txBody>
      </p:sp>
      <p:sp>
        <p:nvSpPr>
          <p:cNvPr id="5" name="Segnaposto contenuto 4"/>
          <p:cNvSpPr>
            <a:spLocks noGrp="1"/>
          </p:cNvSpPr>
          <p:nvPr>
            <p:ph idx="1"/>
          </p:nvPr>
        </p:nvSpPr>
        <p:spPr>
          <a:xfrm>
            <a:off x="457200" y="836712"/>
            <a:ext cx="8229600" cy="5289451"/>
          </a:xfrm>
        </p:spPr>
        <p:txBody>
          <a:bodyPr>
            <a:normAutofit lnSpcReduction="10000"/>
          </a:bodyPr>
          <a:lstStyle/>
          <a:p>
            <a:pPr marL="0" indent="0" algn="just">
              <a:buNone/>
            </a:pPr>
            <a:r>
              <a:rPr lang="it-IT" sz="2000" dirty="0" smtClean="0"/>
              <a:t>-Nella festa di San Girolamo del 1943 Pio XII pubblica l’Enciclica </a:t>
            </a:r>
            <a:r>
              <a:rPr lang="it-IT" sz="2000" i="1" dirty="0" smtClean="0"/>
              <a:t>Divino </a:t>
            </a:r>
            <a:r>
              <a:rPr lang="it-IT" sz="2000" i="1" dirty="0" err="1" smtClean="0"/>
              <a:t>Afflante</a:t>
            </a:r>
            <a:r>
              <a:rPr lang="it-IT" sz="2000" i="1" dirty="0" smtClean="0"/>
              <a:t> </a:t>
            </a:r>
            <a:r>
              <a:rPr lang="it-IT" sz="2000" i="1" dirty="0" err="1" smtClean="0"/>
              <a:t>Spiritu</a:t>
            </a:r>
            <a:r>
              <a:rPr lang="it-IT" sz="2000" dirty="0" smtClean="0"/>
              <a:t>, definita la «magna </a:t>
            </a:r>
            <a:r>
              <a:rPr lang="it-IT" sz="2000" dirty="0" err="1" smtClean="0"/>
              <a:t>charta</a:t>
            </a:r>
            <a:r>
              <a:rPr lang="it-IT" sz="2000" dirty="0" smtClean="0"/>
              <a:t>» degli studi biblici, promuove lo studio scientifico della sacra Scrittura e la ricerca del senso letterale dei testi biblici, cioè quello inteso ed espresso dall’autore sacro, tenendo conto delle novità che nel frattempo avevano arricchito la materia: le scoperte archeologiche, papirologiche, la critica testuale e soprattutto la scoperta e lo studio dei documenti «sul modo di parlare, di narrare, di scrivere proprio degli antichi» (generi letterari). Parimenti – prosegue il Papa – l’esegeta deve avere cura di cercare anche il significato spirituale «purché realmente risulti che Dio ce l’ha posto». Questa interpretazione teologica della Bibbia, secondo l’Enciclica, dovrebbe mettere a tacere quanti, in nome di una lettura più fruttuosa del testo sacro, si appellano alle interpretazioni spirituali e a un genere di interpretazione cosiddetta «mistica». Perciò chi interpreta la Bibbia deve ricercare «quale sia stata l’indole propria del sacro autore, quali le condizioni della sua vita, in quale tempo sia vissuto, quali fonti, scritte o orali, abbia adoperato, di quali forme del dire si avvalga. Così potrà più esattamente conoscere chi sia stato l’agiografo e quale cosa abbia voluto dire nel suo scritto».</a:t>
            </a:r>
            <a:endParaRPr lang="it-IT" sz="2000" dirty="0"/>
          </a:p>
        </p:txBody>
      </p:sp>
    </p:spTree>
    <p:extLst>
      <p:ext uri="{BB962C8B-B14F-4D97-AF65-F5344CB8AC3E}">
        <p14:creationId xmlns:p14="http://schemas.microsoft.com/office/powerpoint/2010/main" val="3195482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634082"/>
          </a:xfrm>
        </p:spPr>
        <p:txBody>
          <a:bodyPr>
            <a:normAutofit/>
          </a:bodyPr>
          <a:lstStyle/>
          <a:p>
            <a:r>
              <a:rPr lang="it-IT" sz="2000" dirty="0" smtClean="0">
                <a:solidFill>
                  <a:srgbClr val="FF0000"/>
                </a:solidFill>
              </a:rPr>
              <a:t>La Costituzione Dogmatica Dei </a:t>
            </a:r>
            <a:r>
              <a:rPr lang="it-IT" sz="2000" dirty="0" err="1" smtClean="0">
                <a:solidFill>
                  <a:srgbClr val="FF0000"/>
                </a:solidFill>
              </a:rPr>
              <a:t>Verbum</a:t>
            </a:r>
            <a:endParaRPr lang="it-IT" sz="2000" dirty="0">
              <a:solidFill>
                <a:srgbClr val="FF0000"/>
              </a:solidFill>
            </a:endParaRPr>
          </a:p>
        </p:txBody>
      </p:sp>
      <p:sp>
        <p:nvSpPr>
          <p:cNvPr id="5" name="Segnaposto contenuto 4"/>
          <p:cNvSpPr>
            <a:spLocks noGrp="1"/>
          </p:cNvSpPr>
          <p:nvPr>
            <p:ph idx="1"/>
          </p:nvPr>
        </p:nvSpPr>
        <p:spPr>
          <a:xfrm>
            <a:off x="457200" y="764704"/>
            <a:ext cx="8229600" cy="5544616"/>
          </a:xfrm>
        </p:spPr>
        <p:txBody>
          <a:bodyPr>
            <a:normAutofit fontScale="92500" lnSpcReduction="20000"/>
          </a:bodyPr>
          <a:lstStyle/>
          <a:p>
            <a:pPr algn="just"/>
            <a:r>
              <a:rPr lang="it-IT" sz="2000" dirty="0" smtClean="0"/>
              <a:t>Costituisce, dunque, il punto di arrivo del magistero biblico della Chiesa.</a:t>
            </a:r>
          </a:p>
          <a:p>
            <a:pPr algn="just"/>
            <a:r>
              <a:rPr lang="it-IT" sz="2000" dirty="0" smtClean="0"/>
              <a:t>Promulgata il 18 novembre 1965, DV è il frutto di una lunga e travagliata gestazione, che si è protratta per tutta la durata del Concilio e che può essere sintetizzata in questi passaggi: da un primo schema (preconciliare 1962, dal titolo</a:t>
            </a:r>
            <a:r>
              <a:rPr lang="it-IT" sz="2000" dirty="0"/>
              <a:t> </a:t>
            </a:r>
            <a:r>
              <a:rPr lang="it-IT" sz="2000" i="1" dirty="0"/>
              <a:t>De </a:t>
            </a:r>
            <a:r>
              <a:rPr lang="it-IT" sz="2000" i="1" dirty="0" err="1"/>
              <a:t>fontibus</a:t>
            </a:r>
            <a:r>
              <a:rPr lang="it-IT" sz="2000" i="1" dirty="0"/>
              <a:t> </a:t>
            </a:r>
            <a:r>
              <a:rPr lang="it-IT" sz="2000" i="1" dirty="0" err="1" smtClean="0"/>
              <a:t>revelationis</a:t>
            </a:r>
            <a:r>
              <a:rPr lang="it-IT" sz="2000" dirty="0" smtClean="0"/>
              <a:t>, respinto nella prima sessione conciliare dalla maggioranza dei Padri), si passò a un secondo, nella seconda sessione del 1963 – col titolo </a:t>
            </a:r>
            <a:r>
              <a:rPr lang="it-IT" sz="2000" i="1" dirty="0" smtClean="0"/>
              <a:t>De divina </a:t>
            </a:r>
            <a:r>
              <a:rPr lang="it-IT" sz="2000" i="1" dirty="0" err="1" smtClean="0"/>
              <a:t>revelatione</a:t>
            </a:r>
            <a:r>
              <a:rPr lang="it-IT" sz="2000" dirty="0" smtClean="0"/>
              <a:t> – che venne rielaborato dopo le osservazioni presentate dai Padri, discusso nella terza sessione del 1964 e, con ulteriori elaborazioni nella quarta sessione, nel settembre del 1965. Quest’ultimo documento fu finalmente approvato con 2344 voti (i votanti erano 2350).</a:t>
            </a:r>
          </a:p>
          <a:p>
            <a:pPr algn="just"/>
            <a:r>
              <a:rPr lang="it-IT" sz="2000" dirty="0" smtClean="0"/>
              <a:t>Questa laboriosa preparazione del documento riguardava almeno due punti cruciali:</a:t>
            </a:r>
          </a:p>
          <a:p>
            <a:pPr marL="0" indent="0" algn="just">
              <a:buNone/>
            </a:pPr>
            <a:r>
              <a:rPr lang="it-IT" sz="2000" dirty="0" smtClean="0"/>
              <a:t>1)Il passaggio dal titolo di carattere tradizionale </a:t>
            </a:r>
            <a:r>
              <a:rPr lang="it-IT" sz="2000" i="1" dirty="0" smtClean="0"/>
              <a:t>De </a:t>
            </a:r>
            <a:r>
              <a:rPr lang="it-IT" sz="2000" i="1" dirty="0" err="1" smtClean="0"/>
              <a:t>fontibus</a:t>
            </a:r>
            <a:r>
              <a:rPr lang="it-IT" sz="2000" i="1" dirty="0" smtClean="0"/>
              <a:t> </a:t>
            </a:r>
            <a:r>
              <a:rPr lang="it-IT" sz="2000" i="1" dirty="0" err="1" smtClean="0"/>
              <a:t>revelationis</a:t>
            </a:r>
            <a:r>
              <a:rPr lang="it-IT" sz="2000" dirty="0" smtClean="0"/>
              <a:t> al nuovo, </a:t>
            </a:r>
            <a:r>
              <a:rPr lang="it-IT" sz="2000" i="1" dirty="0" smtClean="0"/>
              <a:t>De divina </a:t>
            </a:r>
            <a:r>
              <a:rPr lang="it-IT" sz="2000" i="1" dirty="0" err="1" smtClean="0"/>
              <a:t>revelatione</a:t>
            </a:r>
            <a:r>
              <a:rPr lang="it-IT" sz="2000" dirty="0" smtClean="0"/>
              <a:t>, più appropriato e pastorale. Infatti non si tratta di una questione di nomi, ma di una diversa impostazione che tocca il contenuto e il modo di concepire la rivelazione di Dio (è Dio la fonte della rivelazione!) e il rapporto tra Scrittura e Tradizione nei confronti della divina rivelazione: tutta la rivelazione si trova nella Scrittura (quindi la tradizione ha il compito di esplicitarne i contenuti) o la Tradizione contiene una parte della rivelazione non conosciuta dalla Scrittura? Annoso dibattito tra </a:t>
            </a:r>
            <a:r>
              <a:rPr lang="it-IT" sz="2000" i="1" dirty="0" smtClean="0"/>
              <a:t>sola </a:t>
            </a:r>
            <a:r>
              <a:rPr lang="it-IT" sz="2000" i="1" dirty="0" err="1" smtClean="0"/>
              <a:t>Scriptura</a:t>
            </a:r>
            <a:r>
              <a:rPr lang="it-IT" sz="2000" dirty="0" smtClean="0"/>
              <a:t> (protestanti) e </a:t>
            </a:r>
            <a:r>
              <a:rPr lang="it-IT" sz="2000" i="1" dirty="0" smtClean="0"/>
              <a:t>sola </a:t>
            </a:r>
            <a:r>
              <a:rPr lang="it-IT" sz="2000" i="1" dirty="0" err="1" smtClean="0"/>
              <a:t>Traditio</a:t>
            </a:r>
            <a:r>
              <a:rPr lang="it-IT" sz="2000" dirty="0" smtClean="0"/>
              <a:t> (cattolici). La controversia viene superata grazie al riferimento alla categoria più ampia di </a:t>
            </a:r>
            <a:r>
              <a:rPr lang="it-IT" sz="2000" i="1" dirty="0" smtClean="0"/>
              <a:t>parola di Dio (Dei </a:t>
            </a:r>
            <a:r>
              <a:rPr lang="it-IT" sz="2000" i="1" dirty="0" err="1" smtClean="0"/>
              <a:t>Verbum</a:t>
            </a:r>
            <a:r>
              <a:rPr lang="it-IT" sz="2000" i="1" dirty="0" smtClean="0"/>
              <a:t>)</a:t>
            </a:r>
            <a:r>
              <a:rPr lang="it-IT" sz="2000" dirty="0" smtClean="0"/>
              <a:t>.</a:t>
            </a:r>
          </a:p>
        </p:txBody>
      </p:sp>
    </p:spTree>
    <p:extLst>
      <p:ext uri="{BB962C8B-B14F-4D97-AF65-F5344CB8AC3E}">
        <p14:creationId xmlns:p14="http://schemas.microsoft.com/office/powerpoint/2010/main" val="3508235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706090"/>
          </a:xfrm>
        </p:spPr>
        <p:txBody>
          <a:bodyPr>
            <a:normAutofit/>
          </a:bodyPr>
          <a:lstStyle/>
          <a:p>
            <a:r>
              <a:rPr lang="it-IT" sz="2000" dirty="0">
                <a:solidFill>
                  <a:srgbClr val="FF0000"/>
                </a:solidFill>
              </a:rPr>
              <a:t>La Costituzione Dogmatica Dei </a:t>
            </a:r>
            <a:r>
              <a:rPr lang="it-IT" sz="2000" dirty="0" err="1">
                <a:solidFill>
                  <a:srgbClr val="FF0000"/>
                </a:solidFill>
              </a:rPr>
              <a:t>Verbum</a:t>
            </a:r>
            <a:endParaRPr lang="it-IT" sz="2000" dirty="0"/>
          </a:p>
        </p:txBody>
      </p:sp>
      <p:sp>
        <p:nvSpPr>
          <p:cNvPr id="5" name="Segnaposto contenuto 4"/>
          <p:cNvSpPr>
            <a:spLocks noGrp="1"/>
          </p:cNvSpPr>
          <p:nvPr>
            <p:ph idx="1"/>
          </p:nvPr>
        </p:nvSpPr>
        <p:spPr>
          <a:xfrm>
            <a:off x="457200" y="1124744"/>
            <a:ext cx="8229600" cy="5001419"/>
          </a:xfrm>
        </p:spPr>
        <p:txBody>
          <a:bodyPr>
            <a:normAutofit lnSpcReduction="10000"/>
          </a:bodyPr>
          <a:lstStyle/>
          <a:p>
            <a:pPr marL="0" indent="0" algn="just">
              <a:buNone/>
            </a:pPr>
            <a:r>
              <a:rPr lang="it-IT" sz="2000" dirty="0" smtClean="0"/>
              <a:t>2)La questione relativa all’ «inerranza» della Bibbia, in rapporto alla divina ispirazione. Vedremo come sarà interessante rendersi conto della trasformazione del testo della Costituzione dal primo all’ultimo schema. Anticipiamo che, mentre nel primo schema si diceva che «Dio è l’autore principale di tutta la Scrittura, che perciò è tutta divinamente ispirata e quindi immune da ogni errore», nell’ultimo si pone maggiormente in risalto il rapporto tra l’azione di Dio e l’autore umano ispirato, per cui la Chiesa ritiene che «Poiché tutto ciò che gli autori ispirati, cioè gli agiografi, asseriscono è da ritenersi asserito dallo Spirito Santo, si deve professare, per conseguenza, che i libri della Scrittura (in tutte le loro parti; è una mia aggiunta) insegnano fermamente, fedelmente e senza errore la verità che Dio in vista della nostra salvezza volle fosse messa per iscritto nelle sacre lettere» (DV 11).</a:t>
            </a:r>
          </a:p>
          <a:p>
            <a:pPr algn="just"/>
            <a:r>
              <a:rPr lang="it-IT" sz="2000" dirty="0" smtClean="0"/>
              <a:t>Dopo il Concilio il magistero è soprattutto di carattere applicativo e attuativo degli orientamenti e delle prescrizioni della DV (cfr. gli interventi della Pontificia Commissione Biblica in Bibliografia), insieme alla recezione pratica del capitolo VI del Documento conciliare «La Sacra Scrittura nella vita della Chiesa» (</a:t>
            </a:r>
            <a:r>
              <a:rPr lang="it-IT" sz="2000" dirty="0" err="1" smtClean="0"/>
              <a:t>nn</a:t>
            </a:r>
            <a:r>
              <a:rPr lang="it-IT" sz="2000" dirty="0" smtClean="0"/>
              <a:t>. 21-26).</a:t>
            </a:r>
            <a:endParaRPr lang="it-IT" sz="2000" dirty="0"/>
          </a:p>
        </p:txBody>
      </p:sp>
    </p:spTree>
    <p:extLst>
      <p:ext uri="{BB962C8B-B14F-4D97-AF65-F5344CB8AC3E}">
        <p14:creationId xmlns:p14="http://schemas.microsoft.com/office/powerpoint/2010/main" val="507417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smtClean="0">
                <a:solidFill>
                  <a:srgbClr val="FF0000"/>
                </a:solidFill>
              </a:rPr>
              <a:t>Lo schema della </a:t>
            </a:r>
            <a:r>
              <a:rPr lang="it-IT" sz="2000" dirty="0">
                <a:solidFill>
                  <a:srgbClr val="FF0000"/>
                </a:solidFill>
              </a:rPr>
              <a:t>Dei </a:t>
            </a:r>
            <a:r>
              <a:rPr lang="it-IT" sz="2000" dirty="0" err="1">
                <a:solidFill>
                  <a:srgbClr val="FF0000"/>
                </a:solidFill>
              </a:rPr>
              <a:t>Verbum</a:t>
            </a:r>
            <a:endParaRPr lang="it-IT" sz="2000" dirty="0"/>
          </a:p>
        </p:txBody>
      </p:sp>
      <p:sp>
        <p:nvSpPr>
          <p:cNvPr id="3" name="Segnaposto contenuto 2"/>
          <p:cNvSpPr>
            <a:spLocks noGrp="1"/>
          </p:cNvSpPr>
          <p:nvPr>
            <p:ph idx="1"/>
          </p:nvPr>
        </p:nvSpPr>
        <p:spPr>
          <a:xfrm>
            <a:off x="457200" y="980728"/>
            <a:ext cx="8229600" cy="5145435"/>
          </a:xfrm>
        </p:spPr>
        <p:txBody>
          <a:bodyPr>
            <a:normAutofit/>
          </a:bodyPr>
          <a:lstStyle/>
          <a:p>
            <a:pPr marL="0" indent="0" algn="just">
              <a:buNone/>
            </a:pPr>
            <a:endParaRPr lang="it-IT" sz="800" dirty="0" smtClean="0"/>
          </a:p>
          <a:p>
            <a:pPr marL="0" indent="0" algn="just">
              <a:buNone/>
            </a:pPr>
            <a:endParaRPr lang="it-IT" sz="800" dirty="0" smtClean="0"/>
          </a:p>
          <a:p>
            <a:pPr marL="0" indent="0" algn="just">
              <a:buNone/>
            </a:pPr>
            <a:endParaRPr lang="it-IT" sz="800" dirty="0"/>
          </a:p>
          <a:p>
            <a:pPr marL="0" indent="0" algn="just">
              <a:buNone/>
            </a:pPr>
            <a:endParaRPr lang="it-IT" sz="800" dirty="0" smtClean="0"/>
          </a:p>
          <a:p>
            <a:pPr marL="0" indent="0" algn="just">
              <a:buNone/>
            </a:pPr>
            <a:endParaRPr lang="it-IT" sz="800" dirty="0"/>
          </a:p>
          <a:p>
            <a:pPr marL="0" indent="0" algn="just">
              <a:buNone/>
            </a:pPr>
            <a:endParaRPr lang="it-IT" sz="800" dirty="0" smtClean="0"/>
          </a:p>
          <a:p>
            <a:pPr marL="0" indent="0" algn="just">
              <a:buNone/>
            </a:pPr>
            <a:r>
              <a:rPr lang="it-IT" sz="2000" dirty="0" smtClean="0"/>
              <a:t>Proemio: «In religioso ascolto della Parola di Dio (Dei </a:t>
            </a:r>
            <a:r>
              <a:rPr lang="it-IT" sz="2000" dirty="0" err="1" smtClean="0"/>
              <a:t>Verbum</a:t>
            </a:r>
            <a:r>
              <a:rPr lang="it-IT" sz="2000" dirty="0" smtClean="0"/>
              <a:t>)…» (1)</a:t>
            </a:r>
          </a:p>
          <a:p>
            <a:pPr marL="0" indent="0" algn="just">
              <a:buNone/>
            </a:pPr>
            <a:r>
              <a:rPr lang="it-IT" sz="2000" dirty="0" smtClean="0"/>
              <a:t>Capitolo I	La Rivelazione (2-6)</a:t>
            </a:r>
          </a:p>
          <a:p>
            <a:pPr marL="0" indent="0" algn="just">
              <a:buNone/>
            </a:pPr>
            <a:r>
              <a:rPr lang="it-IT" sz="2000" dirty="0" smtClean="0"/>
              <a:t>Capitolo II	La trasmissione della divina Rivelazione (7-10)</a:t>
            </a:r>
          </a:p>
          <a:p>
            <a:pPr marL="0" indent="0" algn="just">
              <a:buNone/>
            </a:pPr>
            <a:r>
              <a:rPr lang="it-IT" sz="2000" dirty="0" smtClean="0"/>
              <a:t>Capitolo III 	L’Ispirazione divina della Sacra Scrittura e la sua 			interpretazione (11-13)</a:t>
            </a:r>
          </a:p>
          <a:p>
            <a:pPr marL="0" indent="0" algn="just">
              <a:buNone/>
            </a:pPr>
            <a:r>
              <a:rPr lang="it-IT" sz="2000" dirty="0" smtClean="0"/>
              <a:t>Capitolo IV	L’Antico Testamento (14-16)</a:t>
            </a:r>
          </a:p>
          <a:p>
            <a:pPr marL="0" indent="0" algn="just">
              <a:buNone/>
            </a:pPr>
            <a:r>
              <a:rPr lang="it-IT" sz="2000" dirty="0" smtClean="0"/>
              <a:t>Capitolo V	Il Nuovo Testamento (17-20)</a:t>
            </a:r>
          </a:p>
          <a:p>
            <a:pPr marL="0" indent="0" algn="just">
              <a:buNone/>
            </a:pPr>
            <a:r>
              <a:rPr lang="it-IT" sz="2000" dirty="0" smtClean="0"/>
              <a:t>Capitolo VI	La Sacra Scrittura nella vita della Chiesa (21-25)</a:t>
            </a:r>
          </a:p>
          <a:p>
            <a:pPr marL="0" indent="0" algn="just">
              <a:buNone/>
            </a:pPr>
            <a:r>
              <a:rPr lang="it-IT" sz="2000" dirty="0" smtClean="0"/>
              <a:t>Conclusione: «la parola di Dio permane in eterno» (26)</a:t>
            </a:r>
          </a:p>
          <a:p>
            <a:pPr marL="0" indent="0" algn="just">
              <a:buNone/>
            </a:pPr>
            <a:endParaRPr lang="it-IT" sz="800" dirty="0"/>
          </a:p>
          <a:p>
            <a:pPr marL="0" indent="0" algn="just">
              <a:buNone/>
            </a:pPr>
            <a:endParaRPr lang="it-IT" sz="800" dirty="0" smtClean="0"/>
          </a:p>
          <a:p>
            <a:pPr marL="0" indent="0" algn="just">
              <a:buNone/>
            </a:pPr>
            <a:endParaRPr lang="it-IT" sz="800" dirty="0"/>
          </a:p>
          <a:p>
            <a:pPr marL="0" indent="0" algn="just">
              <a:buNone/>
            </a:pPr>
            <a:endParaRPr lang="it-IT" sz="800" dirty="0"/>
          </a:p>
        </p:txBody>
      </p:sp>
    </p:spTree>
    <p:extLst>
      <p:ext uri="{BB962C8B-B14F-4D97-AF65-F5344CB8AC3E}">
        <p14:creationId xmlns:p14="http://schemas.microsoft.com/office/powerpoint/2010/main" val="2495614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a:bodyPr>
          <a:lstStyle/>
          <a:p>
            <a:r>
              <a:rPr lang="it-IT" sz="2000" dirty="0" smtClean="0">
                <a:solidFill>
                  <a:srgbClr val="FF0000"/>
                </a:solidFill>
              </a:rPr>
              <a:t>Il Proemio </a:t>
            </a:r>
            <a:r>
              <a:rPr lang="it-IT" sz="2000" dirty="0">
                <a:solidFill>
                  <a:srgbClr val="FF0000"/>
                </a:solidFill>
              </a:rPr>
              <a:t>della Dei </a:t>
            </a:r>
            <a:r>
              <a:rPr lang="it-IT" sz="2000" dirty="0" err="1">
                <a:solidFill>
                  <a:srgbClr val="FF0000"/>
                </a:solidFill>
              </a:rPr>
              <a:t>Verbum</a:t>
            </a:r>
            <a:endParaRPr lang="it-IT" sz="2000" dirty="0"/>
          </a:p>
        </p:txBody>
      </p:sp>
      <p:sp>
        <p:nvSpPr>
          <p:cNvPr id="3" name="Segnaposto contenuto 2"/>
          <p:cNvSpPr>
            <a:spLocks noGrp="1"/>
          </p:cNvSpPr>
          <p:nvPr>
            <p:ph idx="1"/>
          </p:nvPr>
        </p:nvSpPr>
        <p:spPr>
          <a:xfrm>
            <a:off x="457200" y="908720"/>
            <a:ext cx="8229600" cy="5217443"/>
          </a:xfrm>
        </p:spPr>
        <p:txBody>
          <a:bodyPr>
            <a:normAutofit fontScale="92500" lnSpcReduction="20000"/>
          </a:bodyPr>
          <a:lstStyle/>
          <a:p>
            <a:pPr marL="0" indent="0" algn="just">
              <a:buNone/>
            </a:pPr>
            <a:r>
              <a:rPr lang="it-IT" sz="2000" dirty="0" smtClean="0"/>
              <a:t>«In </a:t>
            </a:r>
            <a:r>
              <a:rPr lang="it-IT" sz="2000" dirty="0"/>
              <a:t>religioso </a:t>
            </a:r>
            <a:r>
              <a:rPr lang="it-IT" sz="2000" b="1" dirty="0"/>
              <a:t>ascolto</a:t>
            </a:r>
            <a:r>
              <a:rPr lang="it-IT" sz="2000" dirty="0"/>
              <a:t> della </a:t>
            </a:r>
            <a:r>
              <a:rPr lang="it-IT" sz="2000" b="1" dirty="0"/>
              <a:t>parola di Dio</a:t>
            </a:r>
            <a:r>
              <a:rPr lang="it-IT" sz="2000" dirty="0"/>
              <a:t> e proclamandola con ferma fiducia, il santo Concilio fa sue queste parole di san Giovanni: </a:t>
            </a:r>
            <a:r>
              <a:rPr lang="it-IT" sz="2000" i="1" dirty="0" smtClean="0"/>
              <a:t>Annunziamo </a:t>
            </a:r>
            <a:r>
              <a:rPr lang="it-IT" sz="2000" i="1" dirty="0"/>
              <a:t>a voi la vita eterna, che era presso il Padre e si manifestò a noi: vi annunziamo ciò che abbiamo veduto e udito, affinché anche voi siate in comunione con noi, e la nostra comunione sia col Padre e col Figlio suo Gesù Cristo</a:t>
            </a:r>
            <a:r>
              <a:rPr lang="it-IT" sz="2000" dirty="0"/>
              <a:t> </a:t>
            </a:r>
            <a:r>
              <a:rPr lang="it-IT" sz="2000" dirty="0" smtClean="0"/>
              <a:t>(</a:t>
            </a:r>
            <a:r>
              <a:rPr lang="it-IT" sz="2000" dirty="0"/>
              <a:t>1 </a:t>
            </a:r>
            <a:r>
              <a:rPr lang="it-IT" sz="2000" i="1" dirty="0" err="1"/>
              <a:t>Gv</a:t>
            </a:r>
            <a:r>
              <a:rPr lang="it-IT" sz="2000" dirty="0"/>
              <a:t> 1,2-3). Perciò </a:t>
            </a:r>
            <a:r>
              <a:rPr lang="it-IT" sz="2000" b="1" dirty="0"/>
              <a:t>seguendo le orme dei Concili Tridentino e Vaticano I</a:t>
            </a:r>
            <a:r>
              <a:rPr lang="it-IT" sz="2000" dirty="0"/>
              <a:t>, intende proporre la genuina dottrina sulla </a:t>
            </a:r>
            <a:r>
              <a:rPr lang="it-IT" sz="2000" b="1" dirty="0"/>
              <a:t>divina Rivelazione e la sua trasmissione</a:t>
            </a:r>
            <a:r>
              <a:rPr lang="it-IT" sz="2000" dirty="0"/>
              <a:t>, affinché per l'annunzio della salvezza il mondo intero ascoltando creda, credendo speri, sperando ami </a:t>
            </a:r>
            <a:r>
              <a:rPr lang="it-IT" sz="2000" dirty="0" smtClean="0"/>
              <a:t>(</a:t>
            </a:r>
            <a:r>
              <a:rPr lang="it-IT" sz="2000" dirty="0" err="1"/>
              <a:t>Cf</a:t>
            </a:r>
            <a:r>
              <a:rPr lang="it-IT" sz="2000" dirty="0"/>
              <a:t>. </a:t>
            </a:r>
            <a:r>
              <a:rPr lang="it-IT" sz="2000" dirty="0" smtClean="0"/>
              <a:t>Agostino,</a:t>
            </a:r>
            <a:r>
              <a:rPr lang="it-IT" sz="2000" dirty="0"/>
              <a:t> </a:t>
            </a:r>
            <a:r>
              <a:rPr lang="it-IT" sz="2000" i="1" dirty="0"/>
              <a:t>De </a:t>
            </a:r>
            <a:r>
              <a:rPr lang="it-IT" sz="2000" i="1" dirty="0" err="1"/>
              <a:t>catechizandis</a:t>
            </a:r>
            <a:r>
              <a:rPr lang="it-IT" sz="2000" i="1" dirty="0"/>
              <a:t> </a:t>
            </a:r>
            <a:r>
              <a:rPr lang="it-IT" sz="2000" i="1" dirty="0" err="1"/>
              <a:t>rudibus</a:t>
            </a:r>
            <a:r>
              <a:rPr lang="it-IT" sz="2000" dirty="0"/>
              <a:t>, 4,8: PL 40, </a:t>
            </a:r>
            <a:r>
              <a:rPr lang="it-IT" sz="2000" dirty="0" smtClean="0"/>
              <a:t>316)»</a:t>
            </a:r>
          </a:p>
          <a:p>
            <a:pPr algn="just"/>
            <a:r>
              <a:rPr lang="it-IT" sz="2000" dirty="0" smtClean="0"/>
              <a:t>Si indica da subito la nuova prospettiva del Documento: Dio si rivela (si tratta della Costituzione Dogmatica su </a:t>
            </a:r>
            <a:r>
              <a:rPr lang="it-IT" sz="2000" i="1" dirty="0" smtClean="0"/>
              <a:t>La divina rivelazione</a:t>
            </a:r>
            <a:r>
              <a:rPr lang="it-IT" sz="2000" dirty="0" smtClean="0"/>
              <a:t>) attraverso la Parola (</a:t>
            </a:r>
            <a:r>
              <a:rPr lang="it-IT" sz="2000" dirty="0">
                <a:cs typeface="Times New Roman" panose="02020603050405020304" pitchFamily="18" charset="0"/>
              </a:rPr>
              <a:t>Il Dio biblico è il Dio che parla! Anche la creazione è frutto della sua parola: «Dio disse…» ricorre 10 </a:t>
            </a:r>
            <a:r>
              <a:rPr lang="it-IT" sz="2000" dirty="0" smtClean="0">
                <a:cs typeface="Times New Roman" panose="02020603050405020304" pitchFamily="18" charset="0"/>
              </a:rPr>
              <a:t>volte)</a:t>
            </a:r>
            <a:r>
              <a:rPr lang="it-IT" sz="2000" dirty="0" smtClean="0"/>
              <a:t>, mediante la quale entra in dialogo con l’uomo e ne adotta lo strumento di comunicazione (</a:t>
            </a:r>
            <a:r>
              <a:rPr lang="it-IT" sz="2000" dirty="0">
                <a:cs typeface="Times New Roman" panose="02020603050405020304" pitchFamily="18" charset="0"/>
              </a:rPr>
              <a:t>«L’uomo non sarebbe uomo, se non gli fosse concesso di parlare</a:t>
            </a:r>
            <a:r>
              <a:rPr lang="it-IT" sz="2000" dirty="0" smtClean="0">
                <a:cs typeface="Times New Roman" panose="02020603050405020304" pitchFamily="18" charset="0"/>
              </a:rPr>
              <a:t>»; </a:t>
            </a:r>
            <a:r>
              <a:rPr lang="it-IT" sz="2000" dirty="0" err="1" smtClean="0">
                <a:cs typeface="Times New Roman" panose="02020603050405020304" pitchFamily="18" charset="0"/>
              </a:rPr>
              <a:t>Heidegger</a:t>
            </a:r>
            <a:r>
              <a:rPr lang="it-IT" sz="2000" dirty="0" smtClean="0">
                <a:cs typeface="Times New Roman" panose="02020603050405020304" pitchFamily="18" charset="0"/>
              </a:rPr>
              <a:t>) </a:t>
            </a:r>
            <a:r>
              <a:rPr lang="it-IT" sz="2000" dirty="0" smtClean="0"/>
              <a:t>e le tre funzioni principali del linguaggio umano: informativa, espressiva, appellativa.</a:t>
            </a:r>
          </a:p>
          <a:p>
            <a:pPr algn="just"/>
            <a:r>
              <a:rPr lang="it-IT" sz="2000" dirty="0"/>
              <a:t>Di conseguenza, l’atteggiamento autentico di fronte alla </a:t>
            </a:r>
            <a:r>
              <a:rPr lang="it-IT" sz="2000" dirty="0" smtClean="0"/>
              <a:t>Parola </a:t>
            </a:r>
            <a:r>
              <a:rPr lang="it-IT" sz="2000" dirty="0"/>
              <a:t>che si rivela è l’ascolto, un ascolto «religioso</a:t>
            </a:r>
            <a:r>
              <a:rPr lang="it-IT" sz="2000" dirty="0" smtClean="0"/>
              <a:t>» perché l’uomo non si pone di fronte a una parola qualunque, ma alla Parola di Dio. E prima di proclamarla, è chiamato ad ascoltarla (cfr. </a:t>
            </a:r>
            <a:r>
              <a:rPr lang="it-IT" sz="2000" dirty="0" err="1" smtClean="0"/>
              <a:t>Dt</a:t>
            </a:r>
            <a:r>
              <a:rPr lang="it-IT" sz="2000" dirty="0" smtClean="0"/>
              <a:t> 6,4; Lc 10,38 ss.; At 6,4).</a:t>
            </a:r>
            <a:endParaRPr lang="it-IT" sz="2000" dirty="0"/>
          </a:p>
          <a:p>
            <a:pPr algn="just"/>
            <a:endParaRPr lang="it-IT" sz="2000" dirty="0" smtClean="0"/>
          </a:p>
          <a:p>
            <a:pPr algn="just"/>
            <a:endParaRPr lang="it-IT" sz="2000" dirty="0"/>
          </a:p>
        </p:txBody>
      </p:sp>
    </p:spTree>
    <p:extLst>
      <p:ext uri="{BB962C8B-B14F-4D97-AF65-F5344CB8AC3E}">
        <p14:creationId xmlns:p14="http://schemas.microsoft.com/office/powerpoint/2010/main" val="311848210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2545</Words>
  <Application>Microsoft Office PowerPoint</Application>
  <PresentationFormat>Presentazione su schermo (4:3)</PresentationFormat>
  <Paragraphs>58</Paragraphs>
  <Slides>12</Slides>
  <Notes>0</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Tema di Office</vt:lpstr>
      <vt:lpstr>Il cammino verso la Dei Verbum</vt:lpstr>
      <vt:lpstr>Il cammino verso la Dei Verbum</vt:lpstr>
      <vt:lpstr>Il cammino verso la Dei Verbum</vt:lpstr>
      <vt:lpstr>Il cammino verso la Dei Verbum</vt:lpstr>
      <vt:lpstr>Il cammino verso la Dei Verbum</vt:lpstr>
      <vt:lpstr>La Costituzione Dogmatica Dei Verbum</vt:lpstr>
      <vt:lpstr>La Costituzione Dogmatica Dei Verbum</vt:lpstr>
      <vt:lpstr>Lo schema della Dei Verbum</vt:lpstr>
      <vt:lpstr>Il Proemio della Dei Verbum</vt:lpstr>
      <vt:lpstr>Il Proemio della Dei Verbum</vt:lpstr>
      <vt:lpstr>Il Proemio della Dei Verbum</vt:lpstr>
      <vt:lpstr>Il Proemio della Dei Verbum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cammino verso la Dei Verbum</dc:title>
  <dc:creator>Flavio</dc:creator>
  <cp:lastModifiedBy>Flavio</cp:lastModifiedBy>
  <cp:revision>1</cp:revision>
  <dcterms:created xsi:type="dcterms:W3CDTF">2021-10-25T09:55:56Z</dcterms:created>
  <dcterms:modified xsi:type="dcterms:W3CDTF">2021-10-25T09:56:48Z</dcterms:modified>
</cp:coreProperties>
</file>