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790" autoAdjust="0"/>
  </p:normalViewPr>
  <p:slideViewPr>
    <p:cSldViewPr>
      <p:cViewPr varScale="1">
        <p:scale>
          <a:sx n="62" d="100"/>
          <a:sy n="62" d="100"/>
        </p:scale>
        <p:origin x="-15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B98C66-CB00-4AFE-A8E0-8C76CF80C3AE}" type="datetimeFigureOut">
              <a:rPr lang="it-IT" smtClean="0"/>
              <a:t>27/11/2024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4B7771-0670-4F21-BFA2-70960416E82F}" type="slidenum">
              <a:rPr lang="it-IT" smtClean="0"/>
              <a:t>‹N›</a:t>
            </a:fld>
            <a:endParaRPr lang="it-IT"/>
          </a:p>
        </p:txBody>
      </p:sp>
    </p:spTree>
    <p:extLst>
      <p:ext uri="{BB962C8B-B14F-4D97-AF65-F5344CB8AC3E}">
        <p14:creationId xmlns:p14="http://schemas.microsoft.com/office/powerpoint/2010/main" val="3290863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E4B7771-0670-4F21-BFA2-70960416E82F}" type="slidenum">
              <a:rPr lang="it-IT" smtClean="0"/>
              <a:t>4</a:t>
            </a:fld>
            <a:endParaRPr lang="it-IT"/>
          </a:p>
        </p:txBody>
      </p:sp>
    </p:spTree>
    <p:extLst>
      <p:ext uri="{BB962C8B-B14F-4D97-AF65-F5344CB8AC3E}">
        <p14:creationId xmlns:p14="http://schemas.microsoft.com/office/powerpoint/2010/main" val="2424963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E4B7771-0670-4F21-BFA2-70960416E82F}" type="slidenum">
              <a:rPr lang="it-IT" smtClean="0"/>
              <a:t>8</a:t>
            </a:fld>
            <a:endParaRPr lang="it-IT"/>
          </a:p>
        </p:txBody>
      </p:sp>
    </p:spTree>
    <p:extLst>
      <p:ext uri="{BB962C8B-B14F-4D97-AF65-F5344CB8AC3E}">
        <p14:creationId xmlns:p14="http://schemas.microsoft.com/office/powerpoint/2010/main" val="1633231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E4B7771-0670-4F21-BFA2-70960416E82F}" type="slidenum">
              <a:rPr lang="it-IT" smtClean="0"/>
              <a:t>17</a:t>
            </a:fld>
            <a:endParaRPr lang="it-IT"/>
          </a:p>
        </p:txBody>
      </p:sp>
    </p:spTree>
    <p:extLst>
      <p:ext uri="{BB962C8B-B14F-4D97-AF65-F5344CB8AC3E}">
        <p14:creationId xmlns:p14="http://schemas.microsoft.com/office/powerpoint/2010/main" val="472693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BF89043-0E61-4E1B-9FFD-732A2F42A95B}" type="datetimeFigureOut">
              <a:rPr lang="it-IT" smtClean="0"/>
              <a:t>27/11/2024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1739989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F89043-0E61-4E1B-9FFD-732A2F42A95B}" type="datetimeFigureOut">
              <a:rPr lang="it-IT" smtClean="0"/>
              <a:t>27/11/2024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148583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F89043-0E61-4E1B-9FFD-732A2F42A95B}" type="datetimeFigureOut">
              <a:rPr lang="it-IT" smtClean="0"/>
              <a:t>27/11/2024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1790344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BF89043-0E61-4E1B-9FFD-732A2F42A95B}" type="datetimeFigureOut">
              <a:rPr lang="it-IT" smtClean="0"/>
              <a:t>27/11/2024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4006101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BF89043-0E61-4E1B-9FFD-732A2F42A95B}" type="datetimeFigureOut">
              <a:rPr lang="it-IT" smtClean="0"/>
              <a:t>27/11/2024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295999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BF89043-0E61-4E1B-9FFD-732A2F42A95B}" type="datetimeFigureOut">
              <a:rPr lang="it-IT" smtClean="0"/>
              <a:t>27/11/2024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2687928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BF89043-0E61-4E1B-9FFD-732A2F42A95B}" type="datetimeFigureOut">
              <a:rPr lang="it-IT" smtClean="0"/>
              <a:t>27/11/2024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148315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BF89043-0E61-4E1B-9FFD-732A2F42A95B}" type="datetimeFigureOut">
              <a:rPr lang="it-IT" smtClean="0"/>
              <a:t>27/11/2024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4094203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BF89043-0E61-4E1B-9FFD-732A2F42A95B}" type="datetimeFigureOut">
              <a:rPr lang="it-IT" smtClean="0"/>
              <a:t>27/11/2024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483707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BF89043-0E61-4E1B-9FFD-732A2F42A95B}" type="datetimeFigureOut">
              <a:rPr lang="it-IT" smtClean="0"/>
              <a:t>27/11/2024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339978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BF89043-0E61-4E1B-9FFD-732A2F42A95B}" type="datetimeFigureOut">
              <a:rPr lang="it-IT" smtClean="0"/>
              <a:t>27/11/2024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0438E5-0F2E-4C47-81BC-AA8150E86FF5}" type="slidenum">
              <a:rPr lang="it-IT" smtClean="0"/>
              <a:t>‹N›</a:t>
            </a:fld>
            <a:endParaRPr lang="it-IT"/>
          </a:p>
        </p:txBody>
      </p:sp>
    </p:spTree>
    <p:extLst>
      <p:ext uri="{BB962C8B-B14F-4D97-AF65-F5344CB8AC3E}">
        <p14:creationId xmlns:p14="http://schemas.microsoft.com/office/powerpoint/2010/main" val="1370192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F89043-0E61-4E1B-9FFD-732A2F42A95B}" type="datetimeFigureOut">
              <a:rPr lang="it-IT" smtClean="0"/>
              <a:t>27/11/2024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438E5-0F2E-4C47-81BC-AA8150E86FF5}" type="slidenum">
              <a:rPr lang="it-IT" smtClean="0"/>
              <a:t>‹N›</a:t>
            </a:fld>
            <a:endParaRPr lang="it-IT"/>
          </a:p>
        </p:txBody>
      </p:sp>
    </p:spTree>
    <p:extLst>
      <p:ext uri="{BB962C8B-B14F-4D97-AF65-F5344CB8AC3E}">
        <p14:creationId xmlns:p14="http://schemas.microsoft.com/office/powerpoint/2010/main" val="4257079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922114"/>
          </a:xfrm>
        </p:spPr>
        <p:txBody>
          <a:bodyPr>
            <a:normAutofit/>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la verità della Bibbia</a:t>
            </a:r>
            <a:endParaRPr lang="it-IT" sz="2000" dirty="0"/>
          </a:p>
        </p:txBody>
      </p:sp>
      <p:sp>
        <p:nvSpPr>
          <p:cNvPr id="5" name="Segnaposto contenuto 4"/>
          <p:cNvSpPr>
            <a:spLocks noGrp="1"/>
          </p:cNvSpPr>
          <p:nvPr>
            <p:ph idx="1"/>
          </p:nvPr>
        </p:nvSpPr>
        <p:spPr>
          <a:xfrm>
            <a:off x="457200" y="1052736"/>
            <a:ext cx="8229600" cy="5472608"/>
          </a:xfrm>
        </p:spPr>
        <p:txBody>
          <a:bodyPr>
            <a:normAutofit lnSpcReduction="10000"/>
          </a:bodyPr>
          <a:lstStyle/>
          <a:p>
            <a:r>
              <a:rPr lang="it-IT" sz="2000" b="1" dirty="0" smtClean="0"/>
              <a:t>Se Dio è autore dei libri sacri, la conseguenza è che la Bibbia non può contenere errori</a:t>
            </a:r>
            <a:r>
              <a:rPr lang="it-IT" sz="2000" dirty="0" smtClean="0"/>
              <a:t>:</a:t>
            </a:r>
          </a:p>
          <a:p>
            <a:pPr marL="0" indent="0" algn="just">
              <a:buNone/>
            </a:pPr>
            <a:r>
              <a:rPr lang="it-IT" sz="2000" dirty="0" smtClean="0"/>
              <a:t>«Poiché </a:t>
            </a:r>
            <a:r>
              <a:rPr lang="it-IT" sz="2000" dirty="0"/>
              <a:t>dunque tutto ciò che gli autori ispirati o agiografi asseriscono è da ritenersi asserito dallo Spirito Santo, bisogna ritenere, </a:t>
            </a:r>
            <a:r>
              <a:rPr lang="it-IT" sz="2000" b="1" dirty="0"/>
              <a:t>per conseguenza</a:t>
            </a:r>
            <a:r>
              <a:rPr lang="it-IT" sz="2000" dirty="0"/>
              <a:t>, che i libri della Scrittura </a:t>
            </a:r>
            <a:r>
              <a:rPr lang="it-IT" sz="2000" b="1" dirty="0"/>
              <a:t>insegnano con certezza, fedelmente e senza errore la verità che Dio, per la nostra salvezza, volle fosse consegnata nelle sacre Scritture</a:t>
            </a:r>
            <a:r>
              <a:rPr lang="it-IT" sz="2000" dirty="0"/>
              <a:t> </a:t>
            </a:r>
            <a:r>
              <a:rPr lang="it-IT" sz="2000" dirty="0" smtClean="0"/>
              <a:t>[S. Agostino, S. Tommaso, </a:t>
            </a:r>
            <a:r>
              <a:rPr lang="it-IT" sz="2000" i="1" dirty="0" err="1" smtClean="0"/>
              <a:t>Providentissimus</a:t>
            </a:r>
            <a:r>
              <a:rPr lang="it-IT" sz="2000" i="1" dirty="0" smtClean="0"/>
              <a:t> Deus</a:t>
            </a:r>
            <a:r>
              <a:rPr lang="it-IT" sz="2000" dirty="0" smtClean="0"/>
              <a:t>, </a:t>
            </a:r>
            <a:r>
              <a:rPr lang="it-IT" sz="2000" i="1" dirty="0" smtClean="0"/>
              <a:t>Divino </a:t>
            </a:r>
            <a:r>
              <a:rPr lang="it-IT" sz="2000" i="1" dirty="0" err="1" smtClean="0"/>
              <a:t>Afflante</a:t>
            </a:r>
            <a:r>
              <a:rPr lang="it-IT" sz="2000" i="1" dirty="0" smtClean="0"/>
              <a:t> </a:t>
            </a:r>
            <a:r>
              <a:rPr lang="it-IT" sz="2000" i="1" dirty="0" err="1" smtClean="0"/>
              <a:t>Spiritu</a:t>
            </a:r>
            <a:r>
              <a:rPr lang="it-IT" sz="2000" dirty="0" smtClean="0"/>
              <a:t>]. </a:t>
            </a:r>
            <a:r>
              <a:rPr lang="it-IT" sz="2000" dirty="0"/>
              <a:t>Pertanto </a:t>
            </a:r>
            <a:r>
              <a:rPr lang="it-IT" sz="2000" i="1" dirty="0" smtClean="0"/>
              <a:t>ogni </a:t>
            </a:r>
            <a:r>
              <a:rPr lang="it-IT" sz="2000" i="1" dirty="0"/>
              <a:t>Scrittura </a:t>
            </a:r>
            <a:r>
              <a:rPr lang="it-IT" sz="2000" b="1" i="1" dirty="0"/>
              <a:t>divinamente ispirata</a:t>
            </a:r>
            <a:r>
              <a:rPr lang="it-IT" sz="2000" i="1" dirty="0"/>
              <a:t> è anche utile per insegnare, per convincere, per correggere, per educare alla giustizia, affinché l'uomo di Dio sia perfetto, addestrato ad ogni opera </a:t>
            </a:r>
            <a:r>
              <a:rPr lang="it-IT" sz="2000" i="1" dirty="0" smtClean="0"/>
              <a:t>buona </a:t>
            </a:r>
            <a:r>
              <a:rPr lang="it-IT" sz="2000" dirty="0" smtClean="0"/>
              <a:t>(2Tm 3, 16-17)» (DV11)</a:t>
            </a:r>
          </a:p>
          <a:p>
            <a:pPr marL="0" indent="0" algn="just">
              <a:buNone/>
            </a:pPr>
            <a:r>
              <a:rPr lang="it-IT" sz="2000" dirty="0" smtClean="0"/>
              <a:t>-fino al Vaticano II l’impostazione teologica – come conseguenza logica e immediata dell’affermazione che «Dio è autore dei testi sacri» – parlava di «inerranza», ossia della impossibilità che la Bibbia contenesse errori: «…è perciò impossibile che la divina ispirazione possa contenere alcun errore, che essa per sua natura, non solo esclude anche il minimo errore, ma lo elude e rigetta così necessariamente, come necessariamente Dio, somma verità, non può essere nel modo più assoluto autore di alcun errore» (</a:t>
            </a:r>
            <a:r>
              <a:rPr lang="it-IT" sz="2000" dirty="0" err="1" smtClean="0"/>
              <a:t>Providentissimus</a:t>
            </a:r>
            <a:r>
              <a:rPr lang="it-IT" sz="2000" dirty="0" smtClean="0"/>
              <a:t> Deus)</a:t>
            </a:r>
            <a:endParaRPr lang="it-IT" sz="2000" dirty="0"/>
          </a:p>
        </p:txBody>
      </p:sp>
    </p:spTree>
    <p:extLst>
      <p:ext uri="{BB962C8B-B14F-4D97-AF65-F5344CB8AC3E}">
        <p14:creationId xmlns:p14="http://schemas.microsoft.com/office/powerpoint/2010/main" val="716202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marL="0" indent="0">
              <a:buNone/>
            </a:pPr>
            <a:r>
              <a:rPr lang="it-IT" sz="2000" dirty="0" smtClean="0"/>
              <a:t>-nel I° schema prevale l’espressione negativa di «inerranza» e «errore», e si aggiunge «in qualsiasi cosa religiosa e profana» (si possono distinguere contenuti religiosi e profani nella Bibbia?). È dimenticato il criterio positivo formulato da Agostino e dalla </a:t>
            </a:r>
            <a:r>
              <a:rPr lang="it-IT" sz="2000" dirty="0" err="1" smtClean="0"/>
              <a:t>Providentissimus</a:t>
            </a:r>
            <a:r>
              <a:rPr lang="it-IT" sz="2000" dirty="0" smtClean="0"/>
              <a:t> Deus, cioè che la Bibbia intende insegnare soltanto ciò che è utile alla salvezza dell’uomo. Schema respinto e decisione di Giovanni XXIII di una revisione totale del testo.</a:t>
            </a:r>
          </a:p>
          <a:p>
            <a:pPr marL="0" indent="0">
              <a:buNone/>
            </a:pPr>
            <a:r>
              <a:rPr lang="it-IT" sz="2000" dirty="0" smtClean="0"/>
              <a:t>-nel II° schema permane la formulazione negativa: la Bibbia, poiché è ispirata è immune da ogni errore, ma viene soppressa l’espressione «in qualsiasi cosa religiosa e profana». La verità della Bibbia è perciò intesa in senso teologico: l’interprete della Sacra Scrittura deve ricercare la verità che Dio ha voluto comunicarci per mezzo degli agiografi. Anche questo secondo schema non ebbe l’approvazione della maggioranza dei Padri.</a:t>
            </a:r>
          </a:p>
          <a:p>
            <a:pPr marL="0" indent="0">
              <a:buNone/>
            </a:pPr>
            <a:r>
              <a:rPr lang="it-IT" sz="2000" dirty="0" smtClean="0"/>
              <a:t>-il III° schema abbandona la formulazione negativa e assume una positiva: «i libri interi della Scrittura insegnano senza nessun errore la verità»! «La Bibbia è il libro di Dio, non perché è priva di errori, ma perché insegna senza errore la verità che Dio ha voluto comunicarci … con le parole degli agiografi» (Mannucci, pag. 357). Ma di quale verità si tratta?</a:t>
            </a:r>
            <a:endParaRPr lang="it-IT" sz="2000" dirty="0"/>
          </a:p>
        </p:txBody>
      </p:sp>
    </p:spTree>
    <p:extLst>
      <p:ext uri="{BB962C8B-B14F-4D97-AF65-F5344CB8AC3E}">
        <p14:creationId xmlns:p14="http://schemas.microsoft.com/office/powerpoint/2010/main" val="2083678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328592"/>
          </a:xfrm>
        </p:spPr>
        <p:txBody>
          <a:bodyPr>
            <a:normAutofit lnSpcReduction="10000"/>
          </a:bodyPr>
          <a:lstStyle/>
          <a:p>
            <a:pPr marL="0" indent="0">
              <a:buNone/>
            </a:pPr>
            <a:r>
              <a:rPr lang="it-IT" sz="2000" dirty="0" smtClean="0"/>
              <a:t>-il IV° schema aggiunge perciò al termine «verità» l’aggettivo «salvifica» («</a:t>
            </a:r>
            <a:r>
              <a:rPr lang="it-IT" sz="2000" dirty="0" err="1" smtClean="0"/>
              <a:t>veritatem</a:t>
            </a:r>
            <a:r>
              <a:rPr lang="it-IT" sz="2000" dirty="0" smtClean="0"/>
              <a:t> </a:t>
            </a:r>
            <a:r>
              <a:rPr lang="it-IT" sz="2000" dirty="0" err="1" smtClean="0"/>
              <a:t>salutarem</a:t>
            </a:r>
            <a:r>
              <a:rPr lang="it-IT" sz="2000" dirty="0" smtClean="0"/>
              <a:t>», una formula già utilizzata da Trento a proposito dei Vangeli: «fonte di ogni verità salvifica»), per cui nella sua forma esteriore la fallibilità delle notizie bibliche non implica un impoverimento della verità, perché essa è verità rivelata; ed essendo «salvifica», comprende anche  i fatti connessi con la storia della salvezza. Tuttavia, per la maggior parte dei Padri questa formulazione era ancora imperfetta in quanto poteva far pensare che la verità si estendesse soltanto ai contenuti di fede e di morale, un concetto già escluso non solo dalle discussioni conciliari ma anche dai precedenti interventi del Magistero (cfr. </a:t>
            </a:r>
            <a:r>
              <a:rPr lang="it-IT" sz="2000" dirty="0" err="1" smtClean="0"/>
              <a:t>Providentissimus</a:t>
            </a:r>
            <a:r>
              <a:rPr lang="it-IT" sz="2000" dirty="0" smtClean="0"/>
              <a:t> Deus).</a:t>
            </a:r>
          </a:p>
          <a:p>
            <a:pPr marL="0" indent="0">
              <a:buNone/>
            </a:pPr>
            <a:r>
              <a:rPr lang="it-IT" sz="2000" dirty="0" smtClean="0"/>
              <a:t>-il V° schema, approvato dai Padri, risolve la questione. Innanzitutto</a:t>
            </a:r>
            <a:r>
              <a:rPr lang="it-IT" sz="2000" dirty="0"/>
              <a:t>, per affrontare la </a:t>
            </a:r>
            <a:r>
              <a:rPr lang="it-IT" sz="2000" dirty="0" smtClean="0"/>
              <a:t>questione, </a:t>
            </a:r>
            <a:r>
              <a:rPr lang="it-IT" sz="2000" dirty="0"/>
              <a:t>conserva </a:t>
            </a:r>
            <a:r>
              <a:rPr lang="it-IT" sz="2000" dirty="0" smtClean="0"/>
              <a:t>l’atteggiamento positivo (e non apologetico. DV non dice che la Bibbia è tutta senza errore, ma che la Bibbia è tutta vera!), trasformando però l’espressione «</a:t>
            </a:r>
            <a:r>
              <a:rPr lang="it-IT" sz="2000" dirty="0" err="1" smtClean="0"/>
              <a:t>veritatem</a:t>
            </a:r>
            <a:r>
              <a:rPr lang="it-IT" sz="2000" dirty="0" smtClean="0"/>
              <a:t> </a:t>
            </a:r>
            <a:r>
              <a:rPr lang="it-IT" sz="2000" dirty="0" err="1" smtClean="0"/>
              <a:t>salutarem</a:t>
            </a:r>
            <a:r>
              <a:rPr lang="it-IT" sz="2000" dirty="0" smtClean="0"/>
              <a:t>» in «</a:t>
            </a:r>
            <a:r>
              <a:rPr lang="it-IT" sz="2000" dirty="0" err="1" smtClean="0"/>
              <a:t>veritatem</a:t>
            </a:r>
            <a:r>
              <a:rPr lang="it-IT" sz="2000" dirty="0" smtClean="0"/>
              <a:t> … </a:t>
            </a:r>
            <a:r>
              <a:rPr lang="it-IT" sz="2000" dirty="0" err="1" smtClean="0"/>
              <a:t>nostrae</a:t>
            </a:r>
            <a:r>
              <a:rPr lang="it-IT" sz="2000" dirty="0" smtClean="0"/>
              <a:t> </a:t>
            </a:r>
            <a:r>
              <a:rPr lang="it-IT" sz="2000" dirty="0" err="1" smtClean="0"/>
              <a:t>salutis</a:t>
            </a:r>
            <a:r>
              <a:rPr lang="it-IT" sz="2000" dirty="0" smtClean="0"/>
              <a:t> causa»: «</a:t>
            </a:r>
            <a:r>
              <a:rPr lang="it-IT" sz="2000" dirty="0"/>
              <a:t>i libri della Scrittura </a:t>
            </a:r>
            <a:r>
              <a:rPr lang="it-IT" sz="2000" b="1" dirty="0"/>
              <a:t>insegnano con certezza, fedelmente e senza errore la </a:t>
            </a:r>
            <a:r>
              <a:rPr lang="it-IT" sz="2000" b="1" dirty="0" smtClean="0"/>
              <a:t>verità </a:t>
            </a:r>
            <a:r>
              <a:rPr lang="it-IT" sz="2000" dirty="0" smtClean="0"/>
              <a:t>(</a:t>
            </a:r>
            <a:r>
              <a:rPr lang="it-IT" sz="2000" dirty="0" err="1" smtClean="0"/>
              <a:t>veritatem</a:t>
            </a:r>
            <a:r>
              <a:rPr lang="it-IT" sz="2000" dirty="0" smtClean="0"/>
              <a:t>)</a:t>
            </a:r>
            <a:r>
              <a:rPr lang="it-IT" sz="2000" b="1" dirty="0" smtClean="0"/>
              <a:t> </a:t>
            </a:r>
            <a:r>
              <a:rPr lang="it-IT" sz="2000" b="1" dirty="0"/>
              <a:t>che Dio, per la nostra </a:t>
            </a:r>
            <a:r>
              <a:rPr lang="it-IT" sz="2000" b="1" dirty="0" smtClean="0"/>
              <a:t>salvezza </a:t>
            </a:r>
            <a:r>
              <a:rPr lang="it-IT" sz="2000" dirty="0" smtClean="0"/>
              <a:t>(</a:t>
            </a:r>
            <a:r>
              <a:rPr lang="it-IT" sz="2000" dirty="0" err="1" smtClean="0"/>
              <a:t>nostrae</a:t>
            </a:r>
            <a:r>
              <a:rPr lang="it-IT" sz="2000" dirty="0" smtClean="0"/>
              <a:t> </a:t>
            </a:r>
            <a:r>
              <a:rPr lang="it-IT" sz="2000" dirty="0" err="1"/>
              <a:t>salutis</a:t>
            </a:r>
            <a:r>
              <a:rPr lang="it-IT" sz="2000" dirty="0"/>
              <a:t> </a:t>
            </a:r>
            <a:r>
              <a:rPr lang="it-IT" sz="2000" dirty="0" smtClean="0"/>
              <a:t>causa)</a:t>
            </a:r>
            <a:r>
              <a:rPr lang="it-IT" sz="2000" b="1" dirty="0" smtClean="0"/>
              <a:t>, </a:t>
            </a:r>
            <a:r>
              <a:rPr lang="it-IT" sz="2000" b="1" dirty="0"/>
              <a:t>volle fosse consegnata </a:t>
            </a:r>
            <a:r>
              <a:rPr lang="it-IT" sz="2000" b="1" dirty="0" smtClean="0"/>
              <a:t> </a:t>
            </a:r>
            <a:r>
              <a:rPr lang="it-IT" sz="2000" dirty="0" smtClean="0"/>
              <a:t>(</a:t>
            </a:r>
            <a:r>
              <a:rPr lang="it-IT" sz="2000" dirty="0" err="1" smtClean="0"/>
              <a:t>consignari</a:t>
            </a:r>
            <a:r>
              <a:rPr lang="it-IT" sz="2000" dirty="0" smtClean="0"/>
              <a:t> </a:t>
            </a:r>
            <a:r>
              <a:rPr lang="it-IT" sz="2000" dirty="0" err="1" smtClean="0"/>
              <a:t>voluit</a:t>
            </a:r>
            <a:r>
              <a:rPr lang="it-IT" sz="2000" dirty="0" smtClean="0"/>
              <a:t>) </a:t>
            </a:r>
            <a:r>
              <a:rPr lang="it-IT" sz="2000" b="1" dirty="0" smtClean="0"/>
              <a:t>nelle </a:t>
            </a:r>
            <a:r>
              <a:rPr lang="it-IT" sz="2000" b="1" dirty="0"/>
              <a:t>sacre </a:t>
            </a:r>
            <a:r>
              <a:rPr lang="it-IT" sz="2000" b="1" dirty="0" smtClean="0"/>
              <a:t>Scritture</a:t>
            </a:r>
            <a:r>
              <a:rPr lang="it-IT" sz="2000" dirty="0" smtClean="0"/>
              <a:t>».</a:t>
            </a:r>
            <a:endParaRPr lang="it-IT" sz="2000" dirty="0"/>
          </a:p>
        </p:txBody>
      </p:sp>
    </p:spTree>
    <p:extLst>
      <p:ext uri="{BB962C8B-B14F-4D97-AF65-F5344CB8AC3E}">
        <p14:creationId xmlns:p14="http://schemas.microsoft.com/office/powerpoint/2010/main" val="2026300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472608"/>
          </a:xfrm>
        </p:spPr>
        <p:txBody>
          <a:bodyPr>
            <a:normAutofit/>
          </a:bodyPr>
          <a:lstStyle/>
          <a:p>
            <a:pPr marL="0" indent="0">
              <a:buNone/>
            </a:pPr>
            <a:r>
              <a:rPr lang="it-IT" sz="2000" dirty="0" smtClean="0"/>
              <a:t>-è indicativo che l’espressione</a:t>
            </a:r>
            <a:r>
              <a:rPr lang="it-IT" sz="2000" dirty="0"/>
              <a:t> </a:t>
            </a:r>
            <a:r>
              <a:rPr lang="it-IT" sz="2000" dirty="0" smtClean="0"/>
              <a:t>«</a:t>
            </a:r>
            <a:r>
              <a:rPr lang="it-IT" sz="2000" dirty="0" err="1" smtClean="0"/>
              <a:t>nostrae</a:t>
            </a:r>
            <a:r>
              <a:rPr lang="it-IT" sz="2000" dirty="0" smtClean="0"/>
              <a:t> </a:t>
            </a:r>
            <a:r>
              <a:rPr lang="it-IT" sz="2000" dirty="0" err="1"/>
              <a:t>salutis</a:t>
            </a:r>
            <a:r>
              <a:rPr lang="it-IT" sz="2000" dirty="0"/>
              <a:t> </a:t>
            </a:r>
            <a:r>
              <a:rPr lang="it-IT" sz="2000" dirty="0" smtClean="0"/>
              <a:t>causa» (il </a:t>
            </a:r>
            <a:r>
              <a:rPr lang="it-IT" sz="2000" b="1" dirty="0" smtClean="0"/>
              <a:t>principio formale</a:t>
            </a:r>
            <a:r>
              <a:rPr lang="it-IT" sz="2000" dirty="0" smtClean="0"/>
              <a:t> che presiede a ciò che Dio ha voluto comunicarci e che l’agiografo vuole esprimere) sia collegata soprattutto al verbo («</a:t>
            </a:r>
            <a:r>
              <a:rPr lang="it-IT" sz="2000" dirty="0" err="1" smtClean="0"/>
              <a:t>consignari</a:t>
            </a:r>
            <a:r>
              <a:rPr lang="it-IT" sz="2000" dirty="0" smtClean="0"/>
              <a:t> </a:t>
            </a:r>
            <a:r>
              <a:rPr lang="it-IT" sz="2000" dirty="0" err="1" smtClean="0"/>
              <a:t>voluit</a:t>
            </a:r>
            <a:r>
              <a:rPr lang="it-IT" sz="2000" dirty="0" smtClean="0"/>
              <a:t>»: Dio ha ispirato gli scrittori per la nostra salvezza). L’intenzione salvifica di Dio però può essere applicata anche al sostantivo «</a:t>
            </a:r>
            <a:r>
              <a:rPr lang="it-IT" sz="2000" dirty="0" err="1" smtClean="0"/>
              <a:t>veritatem</a:t>
            </a:r>
            <a:r>
              <a:rPr lang="it-IT" sz="2000" dirty="0" smtClean="0"/>
              <a:t>» (perché la verità ispirata è ordinata alla salvezza). </a:t>
            </a:r>
          </a:p>
          <a:p>
            <a:pPr marL="0" indent="0">
              <a:buNone/>
            </a:pPr>
            <a:r>
              <a:rPr lang="it-IT" sz="2000" dirty="0" smtClean="0"/>
              <a:t>-oltretutto, all’intenzione salvifica di Dio e al suo intervento mediante l’ispirazione è associato</a:t>
            </a:r>
            <a:r>
              <a:rPr lang="it-IT" sz="2000" dirty="0"/>
              <a:t> </a:t>
            </a:r>
            <a:r>
              <a:rPr lang="it-IT" sz="2000" dirty="0" smtClean="0"/>
              <a:t>anche l’apporto </a:t>
            </a:r>
            <a:r>
              <a:rPr lang="it-IT" sz="2000" dirty="0"/>
              <a:t>attivo </a:t>
            </a:r>
            <a:r>
              <a:rPr lang="it-IT" sz="2000" dirty="0" smtClean="0"/>
              <a:t>dell’agiografo nella </a:t>
            </a:r>
            <a:r>
              <a:rPr lang="it-IT" sz="2000" dirty="0"/>
              <a:t>stesura dei testi biblici </a:t>
            </a:r>
            <a:r>
              <a:rPr lang="it-IT" sz="2000" dirty="0" smtClean="0"/>
              <a:t>mediante il passivo del verbo («</a:t>
            </a:r>
            <a:r>
              <a:rPr lang="it-IT" sz="2000" dirty="0" err="1" smtClean="0"/>
              <a:t>consignari</a:t>
            </a:r>
            <a:r>
              <a:rPr lang="it-IT" sz="2000" dirty="0" smtClean="0"/>
              <a:t>»). Dio cioè, tramite l’autore sacro, ha voluto comunicare all’uomo la sua verità salvifica in modo che i libri della Scrittura la contengano «</a:t>
            </a:r>
            <a:r>
              <a:rPr lang="it-IT" sz="2000" b="1" dirty="0"/>
              <a:t>con certezza, fedelmente e senza </a:t>
            </a:r>
            <a:r>
              <a:rPr lang="it-IT" sz="2000" b="1" dirty="0" smtClean="0"/>
              <a:t>errore</a:t>
            </a:r>
            <a:r>
              <a:rPr lang="it-IT" sz="2000" dirty="0" smtClean="0"/>
              <a:t>». Così è esclusa la falsa interpretazione che nella Bibbia vi sia una parte ispirata (e perciò vera perché viene da Dio) e una non ispirata (quindi soggetta all’errore perché viene dall’uomo).</a:t>
            </a:r>
          </a:p>
          <a:p>
            <a:pPr marL="0" indent="0" algn="just">
              <a:buNone/>
            </a:pPr>
            <a:r>
              <a:rPr lang="it-IT" sz="2000" b="1" dirty="0" smtClean="0"/>
              <a:t>-Perciò tutto nella Bibbia si deve dire vero, non nel senso dell’esattezza storica o scientifica, ma nella prospettiva del piano salvifico di Dio! </a:t>
            </a:r>
            <a:r>
              <a:rPr lang="it-IT" sz="2000" dirty="0"/>
              <a:t>(</a:t>
            </a:r>
            <a:r>
              <a:rPr lang="it-IT" sz="2000" dirty="0" err="1"/>
              <a:t>Cfr</a:t>
            </a:r>
            <a:r>
              <a:rPr lang="it-IT" sz="2000" dirty="0"/>
              <a:t> Mannucci, pag. 363 nota 39</a:t>
            </a:r>
            <a:r>
              <a:rPr lang="it-IT" sz="2000" dirty="0" smtClean="0"/>
              <a:t>).</a:t>
            </a:r>
            <a:endParaRPr lang="it-IT" sz="2000" dirty="0"/>
          </a:p>
          <a:p>
            <a:pPr marL="0" indent="0" algn="just">
              <a:buNone/>
            </a:pPr>
            <a:endParaRPr lang="it-IT" sz="2000" b="1" dirty="0" smtClean="0"/>
          </a:p>
        </p:txBody>
      </p:sp>
    </p:spTree>
    <p:extLst>
      <p:ext uri="{BB962C8B-B14F-4D97-AF65-F5344CB8AC3E}">
        <p14:creationId xmlns:p14="http://schemas.microsoft.com/office/powerpoint/2010/main" val="409946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96752"/>
            <a:ext cx="8229600" cy="5328592"/>
          </a:xfrm>
        </p:spPr>
        <p:txBody>
          <a:bodyPr>
            <a:normAutofit/>
          </a:bodyPr>
          <a:lstStyle/>
          <a:p>
            <a:pPr marL="0" indent="0">
              <a:buNone/>
            </a:pPr>
            <a:r>
              <a:rPr lang="it-IT" sz="2000" dirty="0" smtClean="0"/>
              <a:t>-come sul carisma della ispirazione, così nel concetto di «verità», DV ha espresso la dottrina della Chiesa senza voler costruire una teoria.</a:t>
            </a:r>
          </a:p>
          <a:p>
            <a:pPr marL="0" indent="0">
              <a:buNone/>
            </a:pPr>
            <a:r>
              <a:rPr lang="it-IT" sz="2000" dirty="0" smtClean="0"/>
              <a:t>-nel 2014 la PCB con il documento «Ispirazione e verità della Sacra Scrittura» ne ha esplicitato però alcuni principi (cfr. Mannucci, pag. 363-385).</a:t>
            </a:r>
          </a:p>
          <a:p>
            <a:r>
              <a:rPr lang="it-IT" sz="2000" dirty="0" smtClean="0"/>
              <a:t>Poiché la Bibbia è un’opera letteraria scritta da «veri autori» (DV 11), che si è formata in un ambiente semitico (l’agiografo scrive «secondo le condizioni del suo tempo e della sua cultura»; DV 12), con una finalità religiosa (ispirata dallo Spirito Santo «per la nostra salvezza»; DV 11), sono tre i principi di metodo indicati dal Concilio:</a:t>
            </a:r>
          </a:p>
          <a:p>
            <a:pPr marL="0" indent="0">
              <a:buNone/>
            </a:pPr>
            <a:r>
              <a:rPr lang="it-IT" sz="2000" dirty="0" smtClean="0"/>
              <a:t>-</a:t>
            </a:r>
            <a:r>
              <a:rPr lang="it-IT" sz="2000" b="1" dirty="0" smtClean="0"/>
              <a:t>principio letterario</a:t>
            </a:r>
            <a:r>
              <a:rPr lang="it-IT" sz="2000" dirty="0" smtClean="0"/>
              <a:t>. L’intenzione dell’autore è fondamentale («</a:t>
            </a:r>
            <a:r>
              <a:rPr lang="it-IT" sz="2000" dirty="0"/>
              <a:t>Poiché Dio nella sacra Scrittura ha parlato per mezzo di uomini alla maniera </a:t>
            </a:r>
            <a:r>
              <a:rPr lang="it-IT" sz="2000" dirty="0" smtClean="0"/>
              <a:t>umana …  </a:t>
            </a:r>
            <a:r>
              <a:rPr lang="it-IT" sz="2000" dirty="0"/>
              <a:t>per capir bene ciò che egli ha voluto comunicarci, </a:t>
            </a:r>
            <a:r>
              <a:rPr lang="it-IT" sz="2000" dirty="0" smtClean="0"/>
              <a:t>(si) deve </a:t>
            </a:r>
            <a:r>
              <a:rPr lang="it-IT" sz="2000" dirty="0"/>
              <a:t>ricercare con attenzione che cosa gli agiografi abbiano veramente voluto dire e a Dio è piaciuto manifestare con le loro </a:t>
            </a:r>
            <a:r>
              <a:rPr lang="it-IT" sz="2000" dirty="0" smtClean="0"/>
              <a:t>parole» (DV12). Non bisogna dimenticare che la Bibbia è una biblioteca di libri (73) distesi su un lungo periodo di tempo, con diverse forme e generi letterari.  </a:t>
            </a:r>
            <a:endParaRPr lang="it-IT" sz="2000" b="1" dirty="0"/>
          </a:p>
        </p:txBody>
      </p:sp>
    </p:spTree>
    <p:extLst>
      <p:ext uri="{BB962C8B-B14F-4D97-AF65-F5344CB8AC3E}">
        <p14:creationId xmlns:p14="http://schemas.microsoft.com/office/powerpoint/2010/main" val="3660036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001419"/>
          </a:xfrm>
        </p:spPr>
        <p:txBody>
          <a:bodyPr>
            <a:normAutofit lnSpcReduction="10000"/>
          </a:bodyPr>
          <a:lstStyle/>
          <a:p>
            <a:pPr marL="0" indent="0">
              <a:buNone/>
            </a:pPr>
            <a:r>
              <a:rPr lang="it-IT" sz="2000" dirty="0" smtClean="0"/>
              <a:t>-</a:t>
            </a:r>
            <a:r>
              <a:rPr lang="it-IT" sz="2000" b="1" dirty="0" smtClean="0"/>
              <a:t>principio filosofico</a:t>
            </a:r>
            <a:r>
              <a:rPr lang="it-IT" sz="2000" dirty="0" smtClean="0"/>
              <a:t>. L’orizzonte culturale in cui si è formata la Bibbia è semitico; pertanto non bisogna cercare nei libri che la compongono una verità secondo la mentalità greca, ma la verità secondo la mentalità semitica. La storia che la Bibbia intende raccontare è letta con le categorie teologiche (storia della salvezza): Dio è la verità! Si è rivelato, ha parlato, si è fatto incontrare e la sua rivelazione si è fatta carne in Gesù Cristo ed è interiorizzata nei credenti dallo Spirito di verità (</a:t>
            </a:r>
            <a:r>
              <a:rPr lang="it-IT" sz="2000" dirty="0" err="1" smtClean="0"/>
              <a:t>Gv</a:t>
            </a:r>
            <a:r>
              <a:rPr lang="it-IT" sz="2000" dirty="0" smtClean="0"/>
              <a:t> 16, 13). Cfr. DV 13: la «</a:t>
            </a:r>
            <a:r>
              <a:rPr lang="it-IT" sz="2000" dirty="0" err="1" smtClean="0"/>
              <a:t>synkatábasis</a:t>
            </a:r>
            <a:r>
              <a:rPr lang="it-IT" sz="2000" dirty="0" smtClean="0"/>
              <a:t>».</a:t>
            </a:r>
          </a:p>
          <a:p>
            <a:pPr marL="0" indent="0">
              <a:buNone/>
            </a:pPr>
            <a:r>
              <a:rPr lang="it-IT" sz="2000" dirty="0" smtClean="0"/>
              <a:t>-</a:t>
            </a:r>
            <a:r>
              <a:rPr lang="it-IT" sz="2000" b="1" dirty="0" smtClean="0"/>
              <a:t>principio teologico</a:t>
            </a:r>
            <a:r>
              <a:rPr lang="it-IT" sz="2000" dirty="0" smtClean="0"/>
              <a:t>. La Bibbia è opera divino-umana: parte da Dio e porta a Dio. Quale dunque la verità «per la nostra salvezza» che essa intende trasmetterci? È l’amore del Dio Trinitario che si è fatto carna in Gesù: «tutta la Bibbia narra l’amore di Dio» (Agostino); «nella Scrittura pulsa il cuore stesso di Cristo». La Parola di Dio si è adattata al linguaggio umano, che per sua natura è imperfetto e limitato; ma resta Parola di Dio e quindi non può essere letta sulla base di un’ermeneutica soltanto scientifica. E, di conseguenza, per cogliere la verità della Bibbia non basta la critica letteraria e storica (ciò che gli autori hanno inteso dire), ma occorre «l’aiuto dello stesso Spirito mediante il quale è stata scritta» (DV 12).</a:t>
            </a:r>
            <a:endParaRPr lang="it-IT" sz="2000" dirty="0"/>
          </a:p>
        </p:txBody>
      </p:sp>
    </p:spTree>
    <p:extLst>
      <p:ext uri="{BB962C8B-B14F-4D97-AF65-F5344CB8AC3E}">
        <p14:creationId xmlns:p14="http://schemas.microsoft.com/office/powerpoint/2010/main" val="888308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001419"/>
          </a:xfrm>
        </p:spPr>
        <p:txBody>
          <a:bodyPr>
            <a:normAutofit fontScale="92500" lnSpcReduction="10000"/>
          </a:bodyPr>
          <a:lstStyle/>
          <a:p>
            <a:r>
              <a:rPr lang="it-IT" sz="2000" dirty="0" smtClean="0"/>
              <a:t>Cosa dire, allora, dei contenuti della Bibbia che sono anche oggetto della scienza?</a:t>
            </a:r>
          </a:p>
          <a:p>
            <a:pPr marL="0" indent="0">
              <a:buNone/>
            </a:pPr>
            <a:r>
              <a:rPr lang="it-IT" sz="2000" dirty="0" smtClean="0"/>
              <a:t>-DV, con la formulazione dell’oggetto formale della «verità», afferma implicitamente che anche le notizie profane contenute nella Bibbia acquistano un carattere salvifico in funzione di servizio alla «verità in vista della nostra salvezza» (così come una cornice è in funzione della tela), in quanto nei libri sacri tutto è vero perché tutto  è sotto il carisma dell’ispirazione:</a:t>
            </a:r>
          </a:p>
          <a:p>
            <a:r>
              <a:rPr lang="it-IT" sz="2000" dirty="0" smtClean="0"/>
              <a:t>Nell’ambito della metafisica, pur non fornendo tentativi di spiegazione razionale delle cose, la Bibbia parla tuttavia di realtà che non cadono sotto i sensi e che sono il fondamento della metafisica, come ad es. l’unicità di Dio, il rapporto del mondo creato con Dio, l’antropologia…</a:t>
            </a:r>
          </a:p>
          <a:p>
            <a:r>
              <a:rPr lang="it-IT" sz="2000" dirty="0" smtClean="0"/>
              <a:t>Nell’ambito delle scienze, la Bibbia parla il linguaggio del suo tempo (generi letterari). La scienza progredisce, senza che il messaggio salvifico della Bibbia ne soffra (es: </a:t>
            </a:r>
            <a:r>
              <a:rPr lang="it-IT" sz="2000" dirty="0" err="1" smtClean="0"/>
              <a:t>Gen</a:t>
            </a:r>
            <a:r>
              <a:rPr lang="it-IT" sz="2000" dirty="0" smtClean="0"/>
              <a:t> 1-11 non ci dice come Dio crea il mondo ma perché lo crea). Estrapolare notizie o leggerle con le categorie di oggi è un errore grave (fondamentalismo: «forma di suicidio del pensiero»; </a:t>
            </a:r>
            <a:r>
              <a:rPr lang="it-IT" sz="2000" i="1" dirty="0" smtClean="0"/>
              <a:t>Ispirazione della Bibbia nella Chiesa</a:t>
            </a:r>
            <a:r>
              <a:rPr lang="it-IT" sz="2000" dirty="0" smtClean="0"/>
              <a:t>, PCB 1993)</a:t>
            </a:r>
            <a:endParaRPr lang="it-IT" sz="2000" dirty="0"/>
          </a:p>
        </p:txBody>
      </p:sp>
    </p:spTree>
    <p:extLst>
      <p:ext uri="{BB962C8B-B14F-4D97-AF65-F5344CB8AC3E}">
        <p14:creationId xmlns:p14="http://schemas.microsoft.com/office/powerpoint/2010/main" val="1926545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976664"/>
          </a:xfrm>
        </p:spPr>
        <p:txBody>
          <a:bodyPr>
            <a:normAutofit/>
          </a:bodyPr>
          <a:lstStyle/>
          <a:p>
            <a:r>
              <a:rPr lang="it-IT" sz="2000" dirty="0" smtClean="0"/>
              <a:t>Nell’ambito della storia, occorre non confondere la storia esatta (come la storiografia moderna) con la storia vera, che è la storia biblica interpretata teologicamente. La rivelazione è storica e si può contestualizzare perché non riguarda verità astratte, ma una relazione (alleanza) tra Dio e l’uomo: «molti testi biblici che intendono narrare la storia sono stati scritti non per informare ma per formare l’uomo» (Mannucci, pag. 366). Come nella cultura del tempo, anche in Israele si insegna raccontando.</a:t>
            </a:r>
          </a:p>
          <a:p>
            <a:pPr marL="0" indent="0">
              <a:buNone/>
            </a:pPr>
            <a:r>
              <a:rPr lang="it-IT" sz="2000" dirty="0" smtClean="0"/>
              <a:t>«Tutta la rivelazione – ossia il progetto di Dio che vuole farsi conoscere e aprire a tutti il cammino della salvezza – converge verso Cristo. Nel cuore della Prima Alleanza il cammino designa contemporaneamente un percorso di esodo e un contenuto didattico, la Torah. Nel cuore della Nuova Alleanza, Gesù dice di se stesso </a:t>
            </a:r>
            <a:r>
              <a:rPr lang="it-IT" sz="2000" i="1" dirty="0" smtClean="0"/>
              <a:t>Io sono la via, la verità e la vita</a:t>
            </a:r>
            <a:r>
              <a:rPr lang="it-IT" sz="2000" dirty="0" smtClean="0"/>
              <a:t> (</a:t>
            </a:r>
            <a:r>
              <a:rPr lang="it-IT" sz="2000" dirty="0" err="1" smtClean="0"/>
              <a:t>Gv</a:t>
            </a:r>
            <a:r>
              <a:rPr lang="it-IT" sz="2000" dirty="0" smtClean="0"/>
              <a:t> 14, 6). Condensa dunque nella sua persona e nella sua missione … tutta la morale, concepita teologicamente come dono di Dio, cioè cammino per accedere alla vita eterna, all’intimità totale con lui. Si percepisce qui l’unità profonda dei due Testamenti. Ugo di San Vittore esprimeva questa intuizione con una formula incisiva: </a:t>
            </a:r>
            <a:r>
              <a:rPr lang="it-IT" sz="2000" i="1" dirty="0" smtClean="0"/>
              <a:t>Tutta la divina Scrittura è un libro solo e quest’unico libro è Cristo</a:t>
            </a:r>
            <a:r>
              <a:rPr lang="it-IT" sz="2000" dirty="0" smtClean="0"/>
              <a:t>.» (</a:t>
            </a:r>
            <a:r>
              <a:rPr lang="it-IT" sz="2000" i="1" dirty="0" smtClean="0"/>
              <a:t>Bibbia e Morale. Radici bibliche dell’agire cristiano</a:t>
            </a:r>
            <a:r>
              <a:rPr lang="it-IT" sz="2000" dirty="0" smtClean="0"/>
              <a:t>, PCB 0.3.2)</a:t>
            </a:r>
          </a:p>
        </p:txBody>
      </p:sp>
    </p:spTree>
    <p:extLst>
      <p:ext uri="{BB962C8B-B14F-4D97-AF65-F5344CB8AC3E}">
        <p14:creationId xmlns:p14="http://schemas.microsoft.com/office/powerpoint/2010/main" val="3977430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908720"/>
            <a:ext cx="8229600" cy="5949280"/>
          </a:xfrm>
        </p:spPr>
        <p:txBody>
          <a:bodyPr>
            <a:normAutofit lnSpcReduction="10000"/>
          </a:bodyPr>
          <a:lstStyle/>
          <a:p>
            <a:pPr marL="0" indent="0">
              <a:buNone/>
            </a:pPr>
            <a:r>
              <a:rPr lang="it-IT" sz="2000" dirty="0" smtClean="0"/>
              <a:t>«Si avrà cura dunque di non opporre Antico e Nuovo Testamento, in materia morale come in ogni altro campo»: i rapporti tra i due Testamenti vanno intesi in termini di continuità, discontinuità e progressione (cfr. </a:t>
            </a:r>
            <a:r>
              <a:rPr lang="it-IT" sz="2000" dirty="0" err="1" smtClean="0"/>
              <a:t>Ib</a:t>
            </a:r>
            <a:r>
              <a:rPr lang="it-IT" sz="2000" dirty="0" smtClean="0"/>
              <a:t>).</a:t>
            </a:r>
          </a:p>
          <a:p>
            <a:pPr marL="0" indent="0">
              <a:buNone/>
            </a:pPr>
            <a:r>
              <a:rPr lang="it-IT" sz="2000" dirty="0" smtClean="0"/>
              <a:t>-</a:t>
            </a:r>
            <a:r>
              <a:rPr lang="it-IT" sz="2000" dirty="0"/>
              <a:t>DV 14 afferma il «valore perenne» dei libri dell’AT, tuttavia aggiunge che essi contengono «cose imperfette e temporanee». La salvezza è rivelata nella storia e cresce gradualmente attraverso il tempo fino a giungere alla pienezza: «L’economia dell’AT era soprattutto ordinata a preparare, ad annunziare profeticamente e a significare con vari tipi l’avvento di Cristo redentore dell’universo e del regno messianico» (DV 15).</a:t>
            </a:r>
          </a:p>
          <a:p>
            <a:pPr marL="0" indent="0">
              <a:buNone/>
            </a:pPr>
            <a:r>
              <a:rPr lang="it-IT" sz="2000" dirty="0"/>
              <a:t>-I testi dell’AT vanno quindi riletti a partire da Cristo. Di conseguenza la «verità» su alcuni argomenti dogmatici e morali (es: il costume dell’interdetto, i salmi imprecatori, la violenza…) si coglie alla luce dell’intera rivelazione, dell’unità di tutta la Scrittura, secondo il principio di Agostino («in Vetere </a:t>
            </a:r>
            <a:r>
              <a:rPr lang="it-IT" sz="2000" dirty="0" err="1"/>
              <a:t>Novum</a:t>
            </a:r>
            <a:r>
              <a:rPr lang="it-IT" sz="2000" dirty="0"/>
              <a:t> </a:t>
            </a:r>
            <a:r>
              <a:rPr lang="it-IT" sz="2000" dirty="0" err="1"/>
              <a:t>latet</a:t>
            </a:r>
            <a:r>
              <a:rPr lang="it-IT" sz="2000" dirty="0"/>
              <a:t>, et in Novo </a:t>
            </a:r>
            <a:r>
              <a:rPr lang="it-IT" sz="2000" dirty="0" err="1"/>
              <a:t>Vetus</a:t>
            </a:r>
            <a:r>
              <a:rPr lang="it-IT" sz="2000" dirty="0"/>
              <a:t> </a:t>
            </a:r>
            <a:r>
              <a:rPr lang="it-IT" sz="2000" dirty="0" err="1"/>
              <a:t>patet</a:t>
            </a:r>
            <a:r>
              <a:rPr lang="it-IT" sz="2000" dirty="0"/>
              <a:t>»; cfr. DV 16. </a:t>
            </a:r>
            <a:r>
              <a:rPr lang="it-IT" sz="2000" i="1" dirty="0"/>
              <a:t>Il Popolo ebraico e le sue Sacre Scritture nella Bibbia cristiana</a:t>
            </a:r>
            <a:r>
              <a:rPr lang="it-IT" sz="2000" dirty="0"/>
              <a:t>; PCB 2001). Cfr. Mannucci, pag. 377ss. Cfr. Lc 24 (l’esperienza post-pasquale dei discepoli di Emmaus).</a:t>
            </a:r>
          </a:p>
          <a:p>
            <a:pPr marL="0" indent="0">
              <a:buNone/>
            </a:pPr>
            <a:r>
              <a:rPr lang="it-IT" sz="2000" dirty="0" smtClean="0"/>
              <a:t>-«La parola di Dio, che è potenza divina per la salvezza di chiunque crede, si presenta in modo eminente negli scritti del NT» (DV 17)…tra i quali «i Vangeli meritatamente eccellono, in quanto sono la principale testimonianza relativa alla vita e alla dottrina del Verbo incarnato, nostro salvatore» (DV 18)</a:t>
            </a:r>
            <a:endParaRPr lang="it-IT" sz="2000" dirty="0"/>
          </a:p>
        </p:txBody>
      </p:sp>
    </p:spTree>
    <p:extLst>
      <p:ext uri="{BB962C8B-B14F-4D97-AF65-F5344CB8AC3E}">
        <p14:creationId xmlns:p14="http://schemas.microsoft.com/office/powerpoint/2010/main" val="310980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616624"/>
          </a:xfrm>
        </p:spPr>
        <p:txBody>
          <a:bodyPr>
            <a:normAutofit/>
          </a:bodyPr>
          <a:lstStyle/>
          <a:p>
            <a:pPr marL="0" indent="0" algn="just">
              <a:buNone/>
            </a:pPr>
            <a:r>
              <a:rPr lang="it-IT" sz="2000" dirty="0" smtClean="0"/>
              <a:t>-la verità della Bibbia è dunque un tema che si collega con il carisma dell’ispirazione. Nello stesso tempo è anche la conclusione logica del Canone (elenco dei libri normativi, ossia che indicano la verità), concepito come unità tra AT e NT (per cui ogni singolo elemento della Bibbia può dirsi vero perché concepito, nel suo senso autentico, solo nel contesto di questo complesso unitario).</a:t>
            </a:r>
          </a:p>
          <a:p>
            <a:pPr marL="0" indent="0" algn="just">
              <a:buNone/>
            </a:pPr>
            <a:r>
              <a:rPr lang="it-IT" sz="2000" dirty="0" smtClean="0"/>
              <a:t>-soprattutto negli ultimi secoli, l’archeologia ha suscitato seri dubbi sull’autenticità storica della Bibbia (es: la presa di Gerico in </a:t>
            </a:r>
            <a:r>
              <a:rPr lang="it-IT" sz="2000" dirty="0" err="1" smtClean="0"/>
              <a:t>Gs</a:t>
            </a:r>
            <a:r>
              <a:rPr lang="it-IT" sz="2000" dirty="0" smtClean="0"/>
              <a:t> 6), così come la teoria evoluzionistica aveva messo in discussione il racconto biblico della creazione (</a:t>
            </a:r>
            <a:r>
              <a:rPr lang="it-IT" sz="2000" dirty="0" err="1" smtClean="0"/>
              <a:t>Gen</a:t>
            </a:r>
            <a:r>
              <a:rPr lang="it-IT" sz="2000" dirty="0" smtClean="0"/>
              <a:t> 1-3). Anche la scoperta delle letterature extrabibliche, anteriori ai testi sacri, aveva evidenziato che alcuni racconti (diluvio, il salvataggio di Mosè) non erano altro che riproposizioni di racconti mitologici mesopotamici…</a:t>
            </a:r>
          </a:p>
          <a:p>
            <a:pPr marL="0" indent="0" algn="just">
              <a:buNone/>
            </a:pPr>
            <a:r>
              <a:rPr lang="it-IT" sz="2000" dirty="0" smtClean="0"/>
              <a:t>-tuttavia, il problema della verità biblica era sorto fin dai primi secoli, nonostante la fiducia semplice e spontanea della cristianità nella fedeltà dei dati biblici. A tale proposito, si possono suddividere tre periodi che corrispondono a tre modi diversi di affrontare  e risolvere il problema.</a:t>
            </a:r>
            <a:endParaRPr lang="it-IT" sz="2000" dirty="0"/>
          </a:p>
        </p:txBody>
      </p:sp>
    </p:spTree>
    <p:extLst>
      <p:ext uri="{BB962C8B-B14F-4D97-AF65-F5344CB8AC3E}">
        <p14:creationId xmlns:p14="http://schemas.microsoft.com/office/powerpoint/2010/main" val="3644285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616624"/>
          </a:xfrm>
        </p:spPr>
        <p:txBody>
          <a:bodyPr>
            <a:normAutofit lnSpcReduction="10000"/>
          </a:bodyPr>
          <a:lstStyle/>
          <a:p>
            <a:pPr algn="just"/>
            <a:r>
              <a:rPr lang="it-IT" sz="2000" b="1" dirty="0" smtClean="0"/>
              <a:t>Periodo «dogmatico»</a:t>
            </a:r>
            <a:r>
              <a:rPr lang="it-IT" sz="2000" dirty="0" smtClean="0"/>
              <a:t> (primi 16 secoli)</a:t>
            </a:r>
          </a:p>
          <a:p>
            <a:pPr marL="0" indent="0" algn="just">
              <a:buNone/>
            </a:pPr>
            <a:r>
              <a:rPr lang="it-IT" sz="2000" dirty="0" smtClean="0"/>
              <a:t>-la Bibbia non può sbagliare, perché è parola di Dio! </a:t>
            </a:r>
          </a:p>
          <a:p>
            <a:pPr marL="0" indent="0" algn="just">
              <a:buNone/>
            </a:pPr>
            <a:r>
              <a:rPr lang="it-IT" sz="2000" dirty="0" smtClean="0"/>
              <a:t>-oltretutto, era normale che le evidenti discordanze dei testi fossero lette alla luce della fede e non in modo critico. D’altra parte, per la mentalità greca (Platone, Aristotele) la verità si nasconde nella realtà attraverso le apparenze (</a:t>
            </a:r>
            <a:r>
              <a:rPr lang="it-IT" sz="2000" dirty="0" err="1"/>
              <a:t>alētheia</a:t>
            </a:r>
            <a:r>
              <a:rPr lang="it-IT" sz="2000" dirty="0"/>
              <a:t>=a/</a:t>
            </a:r>
            <a:r>
              <a:rPr lang="it-IT" sz="2000" dirty="0" err="1"/>
              <a:t>léthe</a:t>
            </a:r>
            <a:r>
              <a:rPr lang="it-IT" sz="2000" dirty="0"/>
              <a:t>=non dimenticato, non nascosto</a:t>
            </a:r>
            <a:r>
              <a:rPr lang="it-IT" sz="2000" dirty="0" smtClean="0"/>
              <a:t>). </a:t>
            </a:r>
            <a:r>
              <a:rPr lang="it-IT" sz="2000" dirty="0"/>
              <a:t>Il vero e il falso </a:t>
            </a:r>
            <a:r>
              <a:rPr lang="it-IT" sz="2000" dirty="0" smtClean="0"/>
              <a:t>cioè sono </a:t>
            </a:r>
            <a:r>
              <a:rPr lang="it-IT" sz="2000" dirty="0"/>
              <a:t>qualità del pensiero che dipendono totalmente dal suo rapporto con la realtà; ciò che decide la verità e la falsità di un discorso è sempre la </a:t>
            </a:r>
            <a:r>
              <a:rPr lang="it-IT" sz="2000" dirty="0" smtClean="0"/>
              <a:t>realtà. Per l’uomo biblico invece la verità non sta nelle cose, ma si identifica con Dio; per il cristiano, poi, la verità si trova nella manifestazione di Dio in Cristo («Io sono la verità»; </a:t>
            </a:r>
            <a:r>
              <a:rPr lang="it-IT" sz="2000" dirty="0" err="1" smtClean="0"/>
              <a:t>Gv</a:t>
            </a:r>
            <a:r>
              <a:rPr lang="it-IT" sz="2000" dirty="0" smtClean="0"/>
              <a:t> 14, 6) che lo Spirito Santo avrebbe portato a maturazione («Egli vi guiderà alla verità tutta intera»; </a:t>
            </a:r>
            <a:r>
              <a:rPr lang="it-IT" sz="2000" dirty="0" err="1" smtClean="0"/>
              <a:t>Gv</a:t>
            </a:r>
            <a:r>
              <a:rPr lang="it-IT" sz="2000" dirty="0" smtClean="0"/>
              <a:t> 15, 26).</a:t>
            </a:r>
          </a:p>
          <a:p>
            <a:pPr marL="0" indent="0" algn="just">
              <a:buNone/>
            </a:pPr>
            <a:r>
              <a:rPr lang="it-IT" sz="2000" dirty="0" smtClean="0"/>
              <a:t>-il tentativo di conciliare le due visioni della verità fu ricercato nella lettura allegorica (applicata per la prima volta ad Alessandria d’Egitto anche nella lettura esegetica dei poemi omerici, l’Iliade e l’Odissea), la quale per difendere la verità della Bibbia, cercava di scoprire nei testi un significato più profondo, nascosto dietro le parole, ossia il loro senso spirituale. Fu la proposta del filosofo ed esegeta giudeo-ellenistico Filone Alessandrino (I sec. d.C.).</a:t>
            </a:r>
            <a:endParaRPr lang="it-IT" sz="2000" dirty="0"/>
          </a:p>
        </p:txBody>
      </p:sp>
    </p:spTree>
    <p:extLst>
      <p:ext uri="{BB962C8B-B14F-4D97-AF65-F5344CB8AC3E}">
        <p14:creationId xmlns:p14="http://schemas.microsoft.com/office/powerpoint/2010/main" val="206472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400600"/>
          </a:xfrm>
        </p:spPr>
        <p:txBody>
          <a:bodyPr>
            <a:normAutofit lnSpcReduction="10000"/>
          </a:bodyPr>
          <a:lstStyle/>
          <a:p>
            <a:pPr marL="0" indent="0" algn="just">
              <a:buNone/>
            </a:pPr>
            <a:r>
              <a:rPr lang="it-IT" sz="2000" dirty="0"/>
              <a:t>-tale interpretazione sarà l’antenata del «senso spirituale», che è giusto cercare nella Bibbia accanto a quello letterale. Tuttavia, la lettura allegorica rischiava di trasformarsi in allegorismo e di allontanarsi, di conseguenza, dalla storia e dal concetto ebraico di «verità».</a:t>
            </a:r>
          </a:p>
          <a:p>
            <a:pPr marL="0" indent="0" algn="just">
              <a:buNone/>
            </a:pPr>
            <a:r>
              <a:rPr lang="it-IT" sz="2000" dirty="0" smtClean="0"/>
              <a:t>-di fronte alle accuse pagane, come quelle mosse dal filosofo Celso nel suo </a:t>
            </a:r>
            <a:r>
              <a:rPr lang="it-IT" sz="2000" dirty="0" err="1" smtClean="0"/>
              <a:t>Alèthēs</a:t>
            </a:r>
            <a:r>
              <a:rPr lang="it-IT" sz="2000" dirty="0" smtClean="0"/>
              <a:t> Logos (Discorso Vero; 180 d.C.), che si fondavano proprio sulla «storia inverosimile e veramente rozza» della  Bibbia (cfr. il testo in Mannucci, 345), la risposta cristiana è stata ferma e unanime nell’attestare la veridicità della Scrittura:</a:t>
            </a:r>
          </a:p>
          <a:p>
            <a:pPr marL="0" indent="0" algn="just">
              <a:buNone/>
            </a:pPr>
            <a:r>
              <a:rPr lang="it-IT" sz="2000" dirty="0"/>
              <a:t>-Giustino (II sec.): «Che le Scritture possano contrastare tra loro mai oserò pensarlo né dirlo…piuttosto confesserò di non capire»</a:t>
            </a:r>
          </a:p>
          <a:p>
            <a:pPr marL="0" indent="0" algn="just">
              <a:buNone/>
            </a:pPr>
            <a:r>
              <a:rPr lang="it-IT" sz="2000" dirty="0"/>
              <a:t>-Ireneo (II sec.): «…le Scritture sono perfette poiché sono state pronunciate dalla parola di Dio e dal suo Spirito»</a:t>
            </a:r>
          </a:p>
          <a:p>
            <a:pPr marL="0" indent="0" algn="just">
              <a:buNone/>
            </a:pPr>
            <a:r>
              <a:rPr lang="it-IT" sz="2000" dirty="0" smtClean="0"/>
              <a:t>-Origene (II-III sec.) ripropone in campo cristiano l’interpretazione allegorica che, a suo parere, anche i fatti storici richiedevano: «Noi sappiamo che la Scrittura non è stata redatta per raccontarci le storie antiche, ma per nostra istruzione salvifica; così comprendiamo che ciò che abbiamo letto è sempre attuale». Cfr. Mannucci, 347 il commento di Origene al IV Vangelo.</a:t>
            </a:r>
          </a:p>
        </p:txBody>
      </p:sp>
    </p:spTree>
    <p:extLst>
      <p:ext uri="{BB962C8B-B14F-4D97-AF65-F5344CB8AC3E}">
        <p14:creationId xmlns:p14="http://schemas.microsoft.com/office/powerpoint/2010/main" val="960844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96752"/>
            <a:ext cx="8229600" cy="4929411"/>
          </a:xfrm>
        </p:spPr>
        <p:txBody>
          <a:bodyPr>
            <a:normAutofit/>
          </a:bodyPr>
          <a:lstStyle/>
          <a:p>
            <a:pPr marL="0" indent="0" algn="just">
              <a:buNone/>
            </a:pPr>
            <a:r>
              <a:rPr lang="it-IT" sz="2000" dirty="0" smtClean="0"/>
              <a:t>-Agostino (IV-V sec.): «Se nella Bibbia incontro qualcosa che abbia l’apparenza di essere contraria alla verità, penso che il Codice sia difettoso, o che il traduttore non sia stato capace di rendere il senso, oppure che sono io a non capire». Nello stesso tempo, Agostino precorre DV affermando, innanzitutto, che «Lo Spirito di Dio che parlava attraverso gli autori sacri [ispirazione] non ha voluto insegnare agli uomini cose che non sarebbero state utili per la loro salvezza (nulli saluti </a:t>
            </a:r>
            <a:r>
              <a:rPr lang="it-IT" sz="2000" dirty="0" err="1" smtClean="0"/>
              <a:t>profutura</a:t>
            </a:r>
            <a:r>
              <a:rPr lang="it-IT" sz="2000" dirty="0" smtClean="0"/>
              <a:t>) [verità]». Aggiunge poi che bisogna tener presente l’intenzione degli autori: «Non bisogna cercare altra cosa se non ciò che ha voluto dire colui che parla», cioè si deve sempre badare al suo modo di parlare (</a:t>
            </a:r>
            <a:r>
              <a:rPr lang="it-IT" sz="2000" dirty="0" err="1" smtClean="0"/>
              <a:t>genus</a:t>
            </a:r>
            <a:r>
              <a:rPr lang="it-IT" sz="2000" dirty="0" smtClean="0"/>
              <a:t> </a:t>
            </a:r>
            <a:r>
              <a:rPr lang="it-IT" sz="2000" dirty="0" err="1" smtClean="0"/>
              <a:t>locutionum</a:t>
            </a:r>
            <a:r>
              <a:rPr lang="it-IT" sz="2000" dirty="0" smtClean="0"/>
              <a:t>)</a:t>
            </a:r>
          </a:p>
          <a:p>
            <a:pPr marL="0" indent="0" algn="just">
              <a:buNone/>
            </a:pPr>
            <a:r>
              <a:rPr lang="it-IT" sz="2000" dirty="0" smtClean="0"/>
              <a:t>-per Tommaso (XIII sec.) la verità della Bibbia non è una semplice questione di fatto, ma di diritto: «Tutto ciò che è nella Scrittura è vero (</a:t>
            </a:r>
            <a:r>
              <a:rPr lang="it-IT" sz="2000" dirty="0" err="1" smtClean="0"/>
              <a:t>Quidquid</a:t>
            </a:r>
            <a:r>
              <a:rPr lang="it-IT" sz="2000" dirty="0" smtClean="0"/>
              <a:t> in </a:t>
            </a:r>
            <a:r>
              <a:rPr lang="it-IT" sz="2000" dirty="0" err="1" smtClean="0"/>
              <a:t>Scriptura</a:t>
            </a:r>
            <a:r>
              <a:rPr lang="it-IT" sz="2000" dirty="0" smtClean="0"/>
              <a:t> </a:t>
            </a:r>
            <a:r>
              <a:rPr lang="it-IT" sz="2000" dirty="0" err="1" smtClean="0"/>
              <a:t>verum</a:t>
            </a:r>
            <a:r>
              <a:rPr lang="it-IT" sz="2000" dirty="0" smtClean="0"/>
              <a:t> est)». E si avvicina ad Agostino quando afferma che materia d’ispirazione è solo «la verità necessaria alla salvezza (</a:t>
            </a:r>
            <a:r>
              <a:rPr lang="it-IT" sz="2000" dirty="0" err="1" smtClean="0"/>
              <a:t>veritatem</a:t>
            </a:r>
            <a:r>
              <a:rPr lang="it-IT" sz="2000" dirty="0" smtClean="0"/>
              <a:t> saluti </a:t>
            </a:r>
            <a:r>
              <a:rPr lang="it-IT" sz="2000" dirty="0" err="1" smtClean="0"/>
              <a:t>necessariam</a:t>
            </a:r>
            <a:r>
              <a:rPr lang="it-IT" sz="2000" dirty="0" smtClean="0"/>
              <a:t>)».  </a:t>
            </a:r>
            <a:endParaRPr lang="it-IT" sz="2000" dirty="0"/>
          </a:p>
        </p:txBody>
      </p:sp>
    </p:spTree>
    <p:extLst>
      <p:ext uri="{BB962C8B-B14F-4D97-AF65-F5344CB8AC3E}">
        <p14:creationId xmlns:p14="http://schemas.microsoft.com/office/powerpoint/2010/main" val="626343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052736"/>
            <a:ext cx="8229600" cy="5073427"/>
          </a:xfrm>
        </p:spPr>
        <p:txBody>
          <a:bodyPr>
            <a:normAutofit lnSpcReduction="10000"/>
          </a:bodyPr>
          <a:lstStyle/>
          <a:p>
            <a:pPr algn="just"/>
            <a:r>
              <a:rPr lang="it-IT" sz="2000" b="1" dirty="0" smtClean="0"/>
              <a:t>Periodo «apologetico» </a:t>
            </a:r>
            <a:r>
              <a:rPr lang="it-IT" sz="2000" dirty="0" smtClean="0"/>
              <a:t>(XVI-XIX sec.)</a:t>
            </a:r>
          </a:p>
          <a:p>
            <a:pPr marL="0" indent="0" algn="just">
              <a:buNone/>
            </a:pPr>
            <a:r>
              <a:rPr lang="it-IT" sz="2000" dirty="0" smtClean="0"/>
              <a:t>-inizia il conflitto tra la dottrina finora esposta (fede nella verità della Bibbia) e la scienza nascente. Innanzitutto sul campo delle scienze naturali con il «caso Galilei» (XVI-XVII sec.). </a:t>
            </a:r>
          </a:p>
          <a:p>
            <a:pPr marL="0" indent="0" algn="just">
              <a:buNone/>
            </a:pPr>
            <a:r>
              <a:rPr lang="it-IT" sz="2000" dirty="0" smtClean="0"/>
              <a:t>-secondo l’opinione dei suoi giudici, </a:t>
            </a:r>
            <a:r>
              <a:rPr lang="it-IT" sz="2000" dirty="0"/>
              <a:t>affermando che la terra gira attorno al sole </a:t>
            </a:r>
            <a:r>
              <a:rPr lang="it-IT" sz="2000" dirty="0" smtClean="0"/>
              <a:t>Galileo attribuiva un errore alla Bibbia. In realtà, i suoi principi esegetici si avvicinavano a Agostino e Tommaso anticipando, oltretutto, le posizioni del successivo magistero della Chiesa (</a:t>
            </a:r>
            <a:r>
              <a:rPr lang="it-IT" sz="2000" dirty="0" err="1" smtClean="0"/>
              <a:t>Providentissimus</a:t>
            </a:r>
            <a:r>
              <a:rPr lang="it-IT" sz="2000" dirty="0" smtClean="0"/>
              <a:t> Deus-1893).</a:t>
            </a:r>
          </a:p>
          <a:p>
            <a:pPr marL="0" indent="0" algn="just">
              <a:buNone/>
            </a:pPr>
            <a:r>
              <a:rPr lang="it-IT" sz="2000" dirty="0" smtClean="0"/>
              <a:t>-di fatto, Galilei affermava che l’obiettivo («la mira») della Scrittura è quello di insegnare cose che «essendo necessarie per la salvezza dell’uomo non potevano per altra scienza né per altro mezzo farsi credibili che per bocca dello Spirito Santo» (Lettera al benedettino don Castelli). E ancora: «lo Spirito Santo nella Scrittura ci vuole insegnare non come va il cielo, ma come si va al cielo» (Lettera a Cristina di Lorena). Già Agostino scriveva che «Non si legge nel Vangelo che il Signore abbia detto…vi mando il </a:t>
            </a:r>
            <a:r>
              <a:rPr lang="it-IT" sz="2000" dirty="0" err="1" smtClean="0"/>
              <a:t>Paraclito</a:t>
            </a:r>
            <a:r>
              <a:rPr lang="it-IT" sz="2000" dirty="0" smtClean="0"/>
              <a:t> che vi insegnerà come camminano il sole e la luna. Voleva fare dei cristiani non dei matematici».</a:t>
            </a:r>
            <a:endParaRPr lang="it-IT" sz="2000" dirty="0"/>
          </a:p>
        </p:txBody>
      </p:sp>
    </p:spTree>
    <p:extLst>
      <p:ext uri="{BB962C8B-B14F-4D97-AF65-F5344CB8AC3E}">
        <p14:creationId xmlns:p14="http://schemas.microsoft.com/office/powerpoint/2010/main" val="1945515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001419"/>
          </a:xfrm>
        </p:spPr>
        <p:txBody>
          <a:bodyPr>
            <a:normAutofit/>
          </a:bodyPr>
          <a:lstStyle/>
          <a:p>
            <a:pPr marL="0" indent="0" algn="just">
              <a:buNone/>
            </a:pPr>
            <a:r>
              <a:rPr lang="it-IT" sz="2000" dirty="0" smtClean="0"/>
              <a:t>-il problema si fece più spinoso col progredire delle scienze, in particolare con l’evolversi della teoria evoluzionistica (Darwin-XIX sec.) che portò l’apologetica cattolica a ricorrere al «</a:t>
            </a:r>
            <a:r>
              <a:rPr lang="it-IT" sz="2000" dirty="0" err="1" smtClean="0"/>
              <a:t>concordismo</a:t>
            </a:r>
            <a:r>
              <a:rPr lang="it-IT" sz="2000" dirty="0" smtClean="0"/>
              <a:t>» per dimostrare che la Bibbia è vera perché i suoi dati si possono accordare con quelli della scienza (es: i 6 «giorni» della creazione con i 6 «periodi» geologici); cfr. Mannucci, 350.</a:t>
            </a:r>
          </a:p>
          <a:p>
            <a:pPr marL="0" indent="0" algn="just">
              <a:buNone/>
            </a:pPr>
            <a:r>
              <a:rPr lang="it-IT" sz="2000" dirty="0" smtClean="0"/>
              <a:t>-nel campo della scienza storica, invece, le scoperte archeologiche e delle letterature profane sembravano contestare la Bibbia come fonte di verità storiche. </a:t>
            </a:r>
          </a:p>
          <a:p>
            <a:pPr marL="0" indent="0" algn="just">
              <a:buNone/>
            </a:pPr>
            <a:r>
              <a:rPr lang="it-IT" sz="2000" dirty="0" smtClean="0"/>
              <a:t>-le risposte cattoliche, tra il XIX e gli inizi del XX sec. furono particolarmente tre (cfr. Mannucci, 350 ss.):</a:t>
            </a:r>
          </a:p>
          <a:p>
            <a:pPr algn="just"/>
            <a:r>
              <a:rPr lang="it-IT" sz="2000" dirty="0" smtClean="0"/>
              <a:t>Newman riteneva che la verità della Bibbia, così come l’ispirazione, non si estendeva agli </a:t>
            </a:r>
            <a:r>
              <a:rPr lang="it-IT" sz="2000" dirty="0" err="1" smtClean="0"/>
              <a:t>obiter</a:t>
            </a:r>
            <a:r>
              <a:rPr lang="it-IT" sz="2000" dirty="0" smtClean="0"/>
              <a:t> </a:t>
            </a:r>
            <a:r>
              <a:rPr lang="it-IT" sz="2000" dirty="0" err="1" smtClean="0"/>
              <a:t>dicta</a:t>
            </a:r>
            <a:r>
              <a:rPr lang="it-IT" sz="2000" dirty="0" smtClean="0"/>
              <a:t> (ossia al materiale di scarsa importanza).</a:t>
            </a:r>
          </a:p>
          <a:p>
            <a:pPr algn="just"/>
            <a:r>
              <a:rPr lang="it-IT" sz="2000" dirty="0" err="1" smtClean="0"/>
              <a:t>Prat</a:t>
            </a:r>
            <a:r>
              <a:rPr lang="it-IT" sz="2000" dirty="0" smtClean="0"/>
              <a:t>, un gesuita, con la sua teoria delle citazioni implicite, dimostrava come gli autori sacri quando riferiscono narrazioni di altri non si rendono garanti della mancanza di errori.</a:t>
            </a:r>
            <a:endParaRPr lang="it-IT" sz="2000" dirty="0"/>
          </a:p>
        </p:txBody>
      </p:sp>
    </p:spTree>
    <p:extLst>
      <p:ext uri="{BB962C8B-B14F-4D97-AF65-F5344CB8AC3E}">
        <p14:creationId xmlns:p14="http://schemas.microsoft.com/office/powerpoint/2010/main" val="667178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algn="just"/>
            <a:r>
              <a:rPr lang="it-IT" sz="2000" dirty="0" smtClean="0"/>
              <a:t>D’</a:t>
            </a:r>
            <a:r>
              <a:rPr lang="it-IT" sz="2000" dirty="0" err="1" smtClean="0"/>
              <a:t>Hulst</a:t>
            </a:r>
            <a:r>
              <a:rPr lang="it-IT" sz="2000" dirty="0" smtClean="0"/>
              <a:t> riteneva doversi limitare l’inerranza ai soli contenuti di fede e di morale.</a:t>
            </a:r>
          </a:p>
          <a:p>
            <a:pPr marL="0" indent="0" algn="just">
              <a:buNone/>
            </a:pPr>
            <a:r>
              <a:rPr lang="it-IT" sz="2000" dirty="0" smtClean="0"/>
              <a:t>-chiaramente, queste opinioni furono condannate dal magistero: Leone XIII nel 1893, Benedetto XV nel 1920, Pio X (</a:t>
            </a:r>
            <a:r>
              <a:rPr lang="it-IT" sz="2000" dirty="0" err="1" smtClean="0"/>
              <a:t>Pascendi</a:t>
            </a:r>
            <a:r>
              <a:rPr lang="it-IT" sz="2000" dirty="0" smtClean="0"/>
              <a:t>; 1907) e Pio XII nel 1943 respingono la teoria di D’</a:t>
            </a:r>
            <a:r>
              <a:rPr lang="it-IT" sz="2000" dirty="0" err="1" smtClean="0"/>
              <a:t>Hulst</a:t>
            </a:r>
            <a:r>
              <a:rPr lang="it-IT" sz="2000" dirty="0" smtClean="0"/>
              <a:t> perché non molto chiara in quanto restringeva la verità solo ad alcuni contenuti. Tuttavia la sua opinione ha avuto il merito di indicare l’aspetto religioso in cui inquadrare la verità della Bibbia, anticipando DV.</a:t>
            </a:r>
          </a:p>
          <a:p>
            <a:pPr marL="0" indent="0" algn="just">
              <a:buNone/>
            </a:pPr>
            <a:r>
              <a:rPr lang="it-IT" sz="2000" dirty="0" smtClean="0"/>
              <a:t>-nello stesso tempo furono respinte al tre due teorie:</a:t>
            </a:r>
          </a:p>
          <a:p>
            <a:pPr algn="just"/>
            <a:r>
              <a:rPr lang="it-IT" sz="2000" dirty="0" smtClean="0"/>
              <a:t>quella della verità relativa del modernista </a:t>
            </a:r>
            <a:r>
              <a:rPr lang="it-IT" sz="2000" dirty="0" err="1" smtClean="0"/>
              <a:t>Loisy</a:t>
            </a:r>
            <a:r>
              <a:rPr lang="it-IT" sz="2000" dirty="0" smtClean="0"/>
              <a:t> ammetteva la possibilità di errori per le cose scientifiche e storiche</a:t>
            </a:r>
          </a:p>
          <a:p>
            <a:pPr algn="just"/>
            <a:r>
              <a:rPr lang="it-IT" sz="2000" dirty="0" smtClean="0"/>
              <a:t>quella delle apparenze storiche di Lagrange che sosteneva che l’autore sacro avrebbe descritto l’apparenza sensibile dei fatti e non la loro intima essenza</a:t>
            </a:r>
          </a:p>
          <a:p>
            <a:pPr algn="just"/>
            <a:r>
              <a:rPr lang="it-IT" sz="2000" dirty="0" smtClean="0"/>
              <a:t>Una svolta nell’indagine sarà portata dalla Divino </a:t>
            </a:r>
            <a:r>
              <a:rPr lang="it-IT" sz="2000" dirty="0" err="1" smtClean="0"/>
              <a:t>Afflante</a:t>
            </a:r>
            <a:r>
              <a:rPr lang="it-IT" sz="2000" dirty="0" smtClean="0"/>
              <a:t> </a:t>
            </a:r>
            <a:r>
              <a:rPr lang="it-IT" sz="2000" dirty="0" err="1" smtClean="0"/>
              <a:t>Spiritu</a:t>
            </a:r>
            <a:r>
              <a:rPr lang="it-IT" sz="2000" dirty="0" smtClean="0"/>
              <a:t> con la definizione dei «generi letterari» </a:t>
            </a:r>
            <a:endParaRPr lang="it-IT" sz="2000" dirty="0"/>
          </a:p>
        </p:txBody>
      </p:sp>
    </p:spTree>
    <p:extLst>
      <p:ext uri="{BB962C8B-B14F-4D97-AF65-F5344CB8AC3E}">
        <p14:creationId xmlns:p14="http://schemas.microsoft.com/office/powerpoint/2010/main" val="2064171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verità della Bibbia</a:t>
            </a:r>
            <a:endParaRPr lang="it-IT" sz="2000" dirty="0"/>
          </a:p>
        </p:txBody>
      </p:sp>
      <p:sp>
        <p:nvSpPr>
          <p:cNvPr id="3" name="Segnaposto contenuto 2"/>
          <p:cNvSpPr>
            <a:spLocks noGrp="1"/>
          </p:cNvSpPr>
          <p:nvPr>
            <p:ph idx="1"/>
          </p:nvPr>
        </p:nvSpPr>
        <p:spPr>
          <a:xfrm>
            <a:off x="457200" y="1124744"/>
            <a:ext cx="8229600" cy="5001419"/>
          </a:xfrm>
        </p:spPr>
        <p:txBody>
          <a:bodyPr>
            <a:normAutofit lnSpcReduction="10000"/>
          </a:bodyPr>
          <a:lstStyle/>
          <a:p>
            <a:pPr marL="0" indent="0">
              <a:buNone/>
            </a:pPr>
            <a:r>
              <a:rPr lang="it-IT" sz="2000" dirty="0" smtClean="0"/>
              <a:t>«Quando taluni presumono rinfacciare ai sacri autori o qualche errore storico o inesattezza nel riferire i fatti, se si guarda ben da vicino, si trova che si tratta semplicemente di quegli usuali modi nativi di dire o di raccontare (generi letterari), che gli antichi solevano adoperare nel mutuo scambio delle idee nella convivenza umana, e che realmente si usavano lecitamente per comune tradizione» (Divino </a:t>
            </a:r>
            <a:r>
              <a:rPr lang="it-IT" sz="2000" dirty="0" err="1" smtClean="0"/>
              <a:t>Afflante</a:t>
            </a:r>
            <a:r>
              <a:rPr lang="it-IT" sz="2000" dirty="0" smtClean="0"/>
              <a:t> </a:t>
            </a:r>
            <a:r>
              <a:rPr lang="it-IT" sz="2000" dirty="0" err="1" smtClean="0"/>
              <a:t>Spiritu</a:t>
            </a:r>
            <a:r>
              <a:rPr lang="it-IT" sz="2000" dirty="0" smtClean="0"/>
              <a:t>». Con queste affermazioni, l’Enciclica riconosce una varietà del genere letterario «storico»; di conseguenza invita gli esegeti ad avvalersi dello studio dei generi letterari per risolvere il problema della verità nella Bibbia.</a:t>
            </a:r>
          </a:p>
          <a:p>
            <a:pPr marL="0" indent="0">
              <a:buNone/>
            </a:pPr>
            <a:endParaRPr lang="it-IT" sz="2000" dirty="0" smtClean="0"/>
          </a:p>
          <a:p>
            <a:r>
              <a:rPr lang="it-IT" sz="2000" b="1" dirty="0" smtClean="0"/>
              <a:t>Periodo ermeneutico </a:t>
            </a:r>
            <a:r>
              <a:rPr lang="it-IT" sz="2000" dirty="0" smtClean="0"/>
              <a:t>(dal Vaticano II in poi)</a:t>
            </a:r>
          </a:p>
          <a:p>
            <a:pPr marL="0" indent="0">
              <a:buNone/>
            </a:pPr>
            <a:r>
              <a:rPr lang="it-IT" sz="2000" dirty="0" smtClean="0"/>
              <a:t>-ad una impostazione apologetica (si poneva l’accento sulla mancanza di errori nei testi biblici) seguì un’attenzione ermeneutica il cui obiettivo non era quello di difendere la Bibbia, ma di intenderla e interpretarla nel giusto senso. La DV ha impiegato 5 schemi per arrivare alla formulazione approvata dai Padri (vedi fotocopia del testo conciliare):</a:t>
            </a:r>
          </a:p>
          <a:p>
            <a:pPr marL="0" indent="0">
              <a:buNone/>
            </a:pPr>
            <a:endParaRPr lang="it-IT" sz="2000" b="1" dirty="0"/>
          </a:p>
        </p:txBody>
      </p:sp>
    </p:spTree>
    <p:extLst>
      <p:ext uri="{BB962C8B-B14F-4D97-AF65-F5344CB8AC3E}">
        <p14:creationId xmlns:p14="http://schemas.microsoft.com/office/powerpoint/2010/main" val="69879528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TotalTime>
  <Words>3835</Words>
  <Application>Microsoft Office PowerPoint</Application>
  <PresentationFormat>Presentazione su schermo (4:3)</PresentationFormat>
  <Paragraphs>80</Paragraphs>
  <Slides>17</Slides>
  <Notes>3</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Tema di Office</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lpstr>Introduzione alle Scritture ebraico-cristiane la verità della Bibbia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 alle Scritture ebraico-cristiane la verità della Bibbia</dc:title>
  <dc:creator>Flavio</dc:creator>
  <cp:lastModifiedBy>Flavio</cp:lastModifiedBy>
  <cp:revision>61</cp:revision>
  <dcterms:created xsi:type="dcterms:W3CDTF">2021-12-09T06:54:47Z</dcterms:created>
  <dcterms:modified xsi:type="dcterms:W3CDTF">2024-11-27T10:38:20Z</dcterms:modified>
</cp:coreProperties>
</file>