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CE62C004-AE84-46C1-9D2E-0056AA59AEF7}" type="datetimeFigureOut">
              <a:rPr lang="it-IT" smtClean="0"/>
              <a:t>19/10/2024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401546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E62C004-AE84-46C1-9D2E-0056AA59AEF7}" type="datetimeFigureOut">
              <a:rPr lang="it-IT" smtClean="0"/>
              <a:t>19/10/2024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210761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E62C004-AE84-46C1-9D2E-0056AA59AEF7}" type="datetimeFigureOut">
              <a:rPr lang="it-IT" smtClean="0"/>
              <a:t>19/10/2024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14387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E62C004-AE84-46C1-9D2E-0056AA59AEF7}" type="datetimeFigureOut">
              <a:rPr lang="it-IT" smtClean="0"/>
              <a:t>19/10/2024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105531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E62C004-AE84-46C1-9D2E-0056AA59AEF7}" type="datetimeFigureOut">
              <a:rPr lang="it-IT" smtClean="0"/>
              <a:t>19/10/2024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32680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E62C004-AE84-46C1-9D2E-0056AA59AEF7}" type="datetimeFigureOut">
              <a:rPr lang="it-IT" smtClean="0"/>
              <a:t>19/10/2024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69072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CE62C004-AE84-46C1-9D2E-0056AA59AEF7}" type="datetimeFigureOut">
              <a:rPr lang="it-IT" smtClean="0"/>
              <a:t>19/10/2024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28548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CE62C004-AE84-46C1-9D2E-0056AA59AEF7}" type="datetimeFigureOut">
              <a:rPr lang="it-IT" smtClean="0"/>
              <a:t>19/10/2024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765520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E62C004-AE84-46C1-9D2E-0056AA59AEF7}" type="datetimeFigureOut">
              <a:rPr lang="it-IT" smtClean="0"/>
              <a:t>19/10/2024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2999607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E62C004-AE84-46C1-9D2E-0056AA59AEF7}" type="datetimeFigureOut">
              <a:rPr lang="it-IT" smtClean="0"/>
              <a:t>19/10/2024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167122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E62C004-AE84-46C1-9D2E-0056AA59AEF7}" type="datetimeFigureOut">
              <a:rPr lang="it-IT" smtClean="0"/>
              <a:t>19/10/2024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E409CB-69FA-4644-8188-C6A283734E32}" type="slidenum">
              <a:rPr lang="it-IT" smtClean="0"/>
              <a:t>‹N›</a:t>
            </a:fld>
            <a:endParaRPr lang="it-IT"/>
          </a:p>
        </p:txBody>
      </p:sp>
    </p:spTree>
    <p:extLst>
      <p:ext uri="{BB962C8B-B14F-4D97-AF65-F5344CB8AC3E}">
        <p14:creationId xmlns:p14="http://schemas.microsoft.com/office/powerpoint/2010/main" val="136561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62C004-AE84-46C1-9D2E-0056AA59AEF7}" type="datetimeFigureOut">
              <a:rPr lang="it-IT" smtClean="0"/>
              <a:t>19/10/2024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E409CB-69FA-4644-8188-C6A283734E32}" type="slidenum">
              <a:rPr lang="it-IT" smtClean="0"/>
              <a:t>‹N›</a:t>
            </a:fld>
            <a:endParaRPr lang="it-IT"/>
          </a:p>
        </p:txBody>
      </p:sp>
    </p:spTree>
    <p:extLst>
      <p:ext uri="{BB962C8B-B14F-4D97-AF65-F5344CB8AC3E}">
        <p14:creationId xmlns:p14="http://schemas.microsoft.com/office/powerpoint/2010/main" val="3444089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a:bodyPr>
          <a:lstStyle/>
          <a:p>
            <a:r>
              <a:rPr lang="it-IT" sz="2800" dirty="0" smtClean="0"/>
              <a:t>Introduzione alle Scritture ebraico cristiane - Premessa</a:t>
            </a:r>
            <a:endParaRPr lang="it-IT" sz="2800" dirty="0"/>
          </a:p>
        </p:txBody>
      </p:sp>
      <p:sp>
        <p:nvSpPr>
          <p:cNvPr id="5" name="Segnaposto contenuto 4"/>
          <p:cNvSpPr>
            <a:spLocks noGrp="1"/>
          </p:cNvSpPr>
          <p:nvPr>
            <p:ph idx="1"/>
          </p:nvPr>
        </p:nvSpPr>
        <p:spPr/>
        <p:txBody>
          <a:bodyPr>
            <a:normAutofit fontScale="77500" lnSpcReduction="20000"/>
          </a:bodyPr>
          <a:lstStyle/>
          <a:p>
            <a:pPr algn="just"/>
            <a:r>
              <a:rPr lang="it-IT" u="sng" dirty="0" smtClean="0">
                <a:solidFill>
                  <a:srgbClr val="C00000"/>
                </a:solidFill>
                <a:cs typeface="Times New Roman" pitchFamily="18" charset="0"/>
              </a:rPr>
              <a:t>Obiettivi</a:t>
            </a:r>
            <a:r>
              <a:rPr lang="it-IT" dirty="0" smtClean="0">
                <a:solidFill>
                  <a:schemeClr val="tx1"/>
                </a:solidFill>
                <a:cs typeface="Times New Roman" pitchFamily="18" charset="0"/>
              </a:rPr>
              <a:t> </a:t>
            </a:r>
          </a:p>
          <a:p>
            <a:pPr algn="just"/>
            <a:r>
              <a:rPr lang="it-IT" dirty="0" smtClean="0">
                <a:solidFill>
                  <a:schemeClr val="tx1"/>
                </a:solidFill>
              </a:rPr>
              <a:t>Lo studio affronterà la divino-umanità della Bibbia, con l’approfondimento dei temi di introduzione allo studio successivo della Sacra Scrittura: la rivelazione, la tradizione, l’ispirazione e la verità biblica, la formazione del canone dei libri ispirati e le metodologie esegetiche, alla luce delle indicazioni del Magistero della Chiesa.</a:t>
            </a:r>
          </a:p>
          <a:p>
            <a:pPr algn="just"/>
            <a:r>
              <a:rPr lang="it-IT" dirty="0" smtClean="0">
                <a:solidFill>
                  <a:schemeClr val="tx1"/>
                </a:solidFill>
              </a:rPr>
              <a:t>La lettura articolata della Costituzione Dogmatica </a:t>
            </a:r>
            <a:r>
              <a:rPr lang="it-IT" i="1" dirty="0" smtClean="0">
                <a:solidFill>
                  <a:schemeClr val="tx1"/>
                </a:solidFill>
              </a:rPr>
              <a:t>Dei </a:t>
            </a:r>
            <a:r>
              <a:rPr lang="it-IT" i="1" dirty="0" err="1" smtClean="0">
                <a:solidFill>
                  <a:schemeClr val="tx1"/>
                </a:solidFill>
              </a:rPr>
              <a:t>Verbum</a:t>
            </a:r>
            <a:r>
              <a:rPr lang="it-IT" dirty="0" smtClean="0">
                <a:solidFill>
                  <a:schemeClr val="tx1"/>
                </a:solidFill>
              </a:rPr>
              <a:t>, condurrà gli studenti ad approfondire gli argomenti fondamentali per la lettura e la comprensione della Bibbia, con una particolare attenzione ai metodi e approcci esegetici, per riconoscere la funzione centrale della Parola di Dio nella formazione teologica e nella vita del credente.</a:t>
            </a:r>
            <a:r>
              <a:rPr lang="it-IT" dirty="0" smtClean="0">
                <a:solidFill>
                  <a:schemeClr val="tx1"/>
                </a:solidFill>
                <a:cs typeface="Times New Roman" pitchFamily="18" charset="0"/>
              </a:rPr>
              <a:t>  </a:t>
            </a:r>
          </a:p>
          <a:p>
            <a:endParaRPr lang="it-IT" dirty="0"/>
          </a:p>
        </p:txBody>
      </p:sp>
    </p:spTree>
    <p:extLst>
      <p:ext uri="{BB962C8B-B14F-4D97-AF65-F5344CB8AC3E}">
        <p14:creationId xmlns:p14="http://schemas.microsoft.com/office/powerpoint/2010/main" val="547743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solidFill>
                  <a:srgbClr val="FF0000"/>
                </a:solidFill>
                <a:latin typeface="Comic Sans MS" pitchFamily="66" charset="0"/>
              </a:rPr>
              <a:t>La terra dove nacque la Bibbia - III</a:t>
            </a:r>
            <a:endParaRPr lang="it-IT" sz="2800" dirty="0"/>
          </a:p>
        </p:txBody>
      </p:sp>
      <p:sp>
        <p:nvSpPr>
          <p:cNvPr id="3" name="Segnaposto contenuto 2"/>
          <p:cNvSpPr>
            <a:spLocks noGrp="1"/>
          </p:cNvSpPr>
          <p:nvPr>
            <p:ph idx="1"/>
          </p:nvPr>
        </p:nvSpPr>
        <p:spPr/>
        <p:txBody>
          <a:bodyPr>
            <a:normAutofit fontScale="62500" lnSpcReduction="20000"/>
          </a:bodyPr>
          <a:lstStyle/>
          <a:p>
            <a:pPr marL="0" indent="0" algn="just">
              <a:buNone/>
            </a:pPr>
            <a:r>
              <a:rPr lang="it-IT" b="1" dirty="0" smtClean="0"/>
              <a:t>GALILEA</a:t>
            </a:r>
            <a:r>
              <a:rPr lang="it-IT" dirty="0" smtClean="0"/>
              <a:t>.  Regione settentrionale. Dopo Salomone, nell’epoca dei due regni (931 a.C.), subì diverse invasioni di eserciti provenienti dal nord e dall’est con la conseguenza di avere una mescolanza di razze: «Galilea delle genti» (</a:t>
            </a:r>
            <a:r>
              <a:rPr lang="it-IT" dirty="0" err="1" smtClean="0"/>
              <a:t>Is</a:t>
            </a:r>
            <a:r>
              <a:rPr lang="it-IT" dirty="0" smtClean="0"/>
              <a:t> 8, 23).</a:t>
            </a:r>
          </a:p>
          <a:p>
            <a:pPr marL="0" indent="0" algn="just">
              <a:buNone/>
            </a:pPr>
            <a:r>
              <a:rPr lang="it-IT" b="1" dirty="0" smtClean="0"/>
              <a:t>SAMARIA</a:t>
            </a:r>
            <a:r>
              <a:rPr lang="it-IT" dirty="0" smtClean="0"/>
              <a:t>.  Regione centrale.  Qui il Signore apparve ad Abramo (</a:t>
            </a:r>
            <a:r>
              <a:rPr lang="it-IT" dirty="0" err="1" smtClean="0"/>
              <a:t>Sichem</a:t>
            </a:r>
            <a:r>
              <a:rPr lang="it-IT" dirty="0" smtClean="0"/>
              <a:t>): «Alla tua discendenza io darò questa terra» (</a:t>
            </a:r>
            <a:r>
              <a:rPr lang="it-IT" dirty="0" err="1" smtClean="0"/>
              <a:t>Gn</a:t>
            </a:r>
            <a:r>
              <a:rPr lang="it-IT" dirty="0" smtClean="0"/>
              <a:t> 12,7). Dopo la morte di Salomone si costituì in regno indipendente. Nel 721 a.C. fu conquistata da </a:t>
            </a:r>
            <a:r>
              <a:rPr lang="it-IT" dirty="0" err="1" smtClean="0"/>
              <a:t>Sargon</a:t>
            </a:r>
            <a:r>
              <a:rPr lang="it-IT" dirty="0" smtClean="0"/>
              <a:t> II, re degli Assiri, e parte della popolazione fu deportata in Assiria. La fusione tra i rimanenti e i coloni provenienti dall’Assiria diede origine ai Samaritani (</a:t>
            </a:r>
            <a:r>
              <a:rPr lang="it-IT" dirty="0" err="1" smtClean="0"/>
              <a:t>cf</a:t>
            </a:r>
            <a:r>
              <a:rPr lang="it-IT" dirty="0" smtClean="0"/>
              <a:t> 2Re 17,24). Considerati eretici dai Giudei, alla fine del IV secolo a.C. eressero un loro tempio sul </a:t>
            </a:r>
            <a:r>
              <a:rPr lang="it-IT" dirty="0" err="1" smtClean="0"/>
              <a:t>Garizim</a:t>
            </a:r>
            <a:r>
              <a:rPr lang="it-IT" dirty="0" smtClean="0"/>
              <a:t> (</a:t>
            </a:r>
            <a:r>
              <a:rPr lang="it-IT" dirty="0" err="1" smtClean="0"/>
              <a:t>cf</a:t>
            </a:r>
            <a:r>
              <a:rPr lang="it-IT" dirty="0" smtClean="0"/>
              <a:t> </a:t>
            </a:r>
            <a:r>
              <a:rPr lang="it-IT" dirty="0" err="1" smtClean="0"/>
              <a:t>Gv</a:t>
            </a:r>
            <a:r>
              <a:rPr lang="it-IT" dirty="0" smtClean="0"/>
              <a:t> 4,5-41), che divenne antagonista del tempio di Gerusalemme sul monte Sion.</a:t>
            </a:r>
          </a:p>
          <a:p>
            <a:pPr marL="0" indent="0" algn="just">
              <a:buNone/>
            </a:pPr>
            <a:r>
              <a:rPr lang="it-IT" b="1" dirty="0" smtClean="0"/>
              <a:t>GIUDEA</a:t>
            </a:r>
            <a:r>
              <a:rPr lang="it-IT" dirty="0" smtClean="0"/>
              <a:t>. Regione meridionale, considerata la più importante: qui abitava il popolo eletto, qui si trovava il Tempio, qui la Capitale Gerusalemme e la sede del sommo sacerdote e del Sinedrio. Era il centro della vita religiosa e civile.</a:t>
            </a:r>
          </a:p>
          <a:p>
            <a:pPr marL="0" indent="0">
              <a:buNone/>
            </a:pPr>
            <a:endParaRPr lang="it-IT" dirty="0"/>
          </a:p>
        </p:txBody>
      </p:sp>
    </p:spTree>
    <p:extLst>
      <p:ext uri="{BB962C8B-B14F-4D97-AF65-F5344CB8AC3E}">
        <p14:creationId xmlns:p14="http://schemas.microsoft.com/office/powerpoint/2010/main" val="681754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Picture 4" descr="C:\Users\Utente\Pictures\Palestina-01.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54574" y="1600200"/>
            <a:ext cx="3034851"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0900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0000" lnSpcReduction="20000"/>
          </a:bodyPr>
          <a:lstStyle/>
          <a:p>
            <a:pPr marL="0" indent="0" algn="ctr">
              <a:buNone/>
            </a:pPr>
            <a:r>
              <a:rPr lang="it-IT" dirty="0" smtClean="0"/>
              <a:t>«Le origini d’Israele sono il problema più difficile di tutta la storia d’Israele» (Roland de </a:t>
            </a:r>
            <a:r>
              <a:rPr lang="it-IT" dirty="0" err="1" smtClean="0"/>
              <a:t>Vaux</a:t>
            </a:r>
            <a:r>
              <a:rPr lang="it-IT" dirty="0" smtClean="0"/>
              <a:t>).</a:t>
            </a:r>
          </a:p>
          <a:p>
            <a:pPr marL="0" indent="0" algn="ctr">
              <a:buNone/>
            </a:pPr>
            <a:endParaRPr lang="it-IT" dirty="0" smtClean="0"/>
          </a:p>
          <a:p>
            <a:pPr algn="just"/>
            <a:r>
              <a:rPr lang="it-IT" dirty="0" smtClean="0"/>
              <a:t>Di quale Israele cerchiamo le origini? Con il termine «Israele» si possono intendere tre realtà differenti e interconnesse:	-Il regno del Nord, che secondo la Bibbia andò a formarsi alla morte di Salomone</a:t>
            </a:r>
            <a:endParaRPr lang="it-IT" sz="800" dirty="0" smtClean="0"/>
          </a:p>
          <a:p>
            <a:pPr marL="0" indent="0" algn="just">
              <a:buNone/>
            </a:pPr>
            <a:r>
              <a:rPr lang="it-IT" dirty="0" smtClean="0"/>
              <a:t>		-un’entità «ideale», elaborata dalla teologia e dalla fede</a:t>
            </a:r>
          </a:p>
          <a:p>
            <a:pPr marL="0" indent="0" algn="just">
              <a:buNone/>
            </a:pPr>
            <a:r>
              <a:rPr lang="it-IT" dirty="0" smtClean="0"/>
              <a:t>		-una realtà territoriale o un gruppo etnico, che sta alla base  dell’esperienza religiosa</a:t>
            </a:r>
          </a:p>
          <a:p>
            <a:pPr marL="0" indent="0" algn="just">
              <a:buNone/>
            </a:pPr>
            <a:r>
              <a:rPr lang="it-IT" dirty="0" smtClean="0"/>
              <a:t>		documentata dalla Bibbia</a:t>
            </a:r>
          </a:p>
          <a:p>
            <a:pPr marL="0" indent="0" algn="just">
              <a:buNone/>
            </a:pPr>
            <a:endParaRPr lang="it-IT" dirty="0" smtClean="0"/>
          </a:p>
          <a:p>
            <a:pPr algn="just"/>
            <a:r>
              <a:rPr lang="it-IT" dirty="0" smtClean="0"/>
              <a:t>Sono pochissime le testimonianza extrabibliche del nome «Israele». Si tratta di tre steli dal secondo all’inizio del primo millennio a.C., scritte in caratteri cuneiformi:</a:t>
            </a:r>
          </a:p>
          <a:p>
            <a:pPr marL="0" indent="0" algn="just">
              <a:buNone/>
            </a:pPr>
            <a:r>
              <a:rPr lang="it-IT" dirty="0" smtClean="0"/>
              <a:t>		-la stele di </a:t>
            </a:r>
            <a:r>
              <a:rPr lang="it-IT" dirty="0" err="1" smtClean="0"/>
              <a:t>Mernephta</a:t>
            </a:r>
            <a:r>
              <a:rPr lang="it-IT" dirty="0" smtClean="0"/>
              <a:t> (1200 a.C. circa), scoperta nel 1896 e conservata al Museo del</a:t>
            </a:r>
          </a:p>
          <a:p>
            <a:pPr marL="0" indent="0" algn="just">
              <a:buNone/>
            </a:pPr>
            <a:r>
              <a:rPr lang="it-IT" dirty="0" smtClean="0"/>
              <a:t>		Cairo, che – tra l’altro – recita così: «I principi sono sottomessi … devastato </a:t>
            </a:r>
            <a:r>
              <a:rPr lang="it-IT" dirty="0" err="1" smtClean="0"/>
              <a:t>Israel</a:t>
            </a:r>
            <a:r>
              <a:rPr lang="it-IT" dirty="0" smtClean="0"/>
              <a:t>,</a:t>
            </a:r>
          </a:p>
          <a:p>
            <a:pPr marL="0" indent="0" algn="just">
              <a:buNone/>
            </a:pPr>
            <a:r>
              <a:rPr lang="it-IT" dirty="0" smtClean="0"/>
              <a:t>		senza più seme (discendenza/grano?)»</a:t>
            </a:r>
          </a:p>
          <a:p>
            <a:pPr marL="0" indent="0" algn="just">
              <a:buNone/>
            </a:pPr>
            <a:r>
              <a:rPr lang="it-IT" dirty="0" smtClean="0"/>
              <a:t>		-la stele di </a:t>
            </a:r>
            <a:r>
              <a:rPr lang="it-IT" dirty="0" err="1" smtClean="0"/>
              <a:t>Meshna</a:t>
            </a:r>
            <a:r>
              <a:rPr lang="it-IT" dirty="0" smtClean="0"/>
              <a:t> (842-840 a.C. circa), dove il nome «Israele» compare per sei volte.</a:t>
            </a:r>
          </a:p>
          <a:p>
            <a:pPr marL="0" indent="0" algn="just">
              <a:buNone/>
            </a:pPr>
            <a:r>
              <a:rPr lang="it-IT" dirty="0" smtClean="0"/>
              <a:t>		Si parla del re d’Israele </a:t>
            </a:r>
            <a:r>
              <a:rPr lang="it-IT" dirty="0" err="1" smtClean="0"/>
              <a:t>Omri</a:t>
            </a:r>
            <a:r>
              <a:rPr lang="it-IT" dirty="0" smtClean="0"/>
              <a:t>, quindi «Israele» è uno stato politico</a:t>
            </a:r>
          </a:p>
          <a:p>
            <a:pPr marL="0" indent="0" algn="just">
              <a:buNone/>
            </a:pPr>
            <a:r>
              <a:rPr lang="it-IT" dirty="0" smtClean="0"/>
              <a:t>		-la stele di </a:t>
            </a:r>
            <a:r>
              <a:rPr lang="it-IT" dirty="0" err="1" smtClean="0"/>
              <a:t>Salmanassar</a:t>
            </a:r>
            <a:r>
              <a:rPr lang="it-IT" dirty="0" smtClean="0"/>
              <a:t> III (853 a.C. circa), parlando della battaglia di </a:t>
            </a:r>
            <a:r>
              <a:rPr lang="it-IT" dirty="0" err="1" smtClean="0"/>
              <a:t>Qarqar</a:t>
            </a:r>
            <a:r>
              <a:rPr lang="it-IT" dirty="0" smtClean="0"/>
              <a:t>, dice che</a:t>
            </a:r>
          </a:p>
          <a:p>
            <a:pPr marL="0" indent="0" algn="just">
              <a:buNone/>
            </a:pPr>
            <a:r>
              <a:rPr lang="it-IT" dirty="0" smtClean="0"/>
              <a:t>		il re ha dovuto affrontare anche una coalizione di dodici piccoli re della zona siro-		palestinese, tra cui un certo </a:t>
            </a:r>
            <a:r>
              <a:rPr lang="it-IT" dirty="0" err="1" smtClean="0"/>
              <a:t>Ahabbu</a:t>
            </a:r>
            <a:r>
              <a:rPr lang="it-IT" dirty="0" smtClean="0"/>
              <a:t> del paese di «Israele» (</a:t>
            </a:r>
            <a:r>
              <a:rPr lang="it-IT" dirty="0" err="1" smtClean="0"/>
              <a:t>Sir-’i-la-hai</a:t>
            </a:r>
            <a:r>
              <a:rPr lang="it-IT" dirty="0" smtClean="0"/>
              <a:t>)</a:t>
            </a:r>
          </a:p>
          <a:p>
            <a:endParaRPr lang="it-IT" dirty="0"/>
          </a:p>
        </p:txBody>
      </p:sp>
    </p:spTree>
    <p:extLst>
      <p:ext uri="{BB962C8B-B14F-4D97-AF65-F5344CB8AC3E}">
        <p14:creationId xmlns:p14="http://schemas.microsoft.com/office/powerpoint/2010/main" val="852056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0000" lnSpcReduction="20000"/>
          </a:bodyPr>
          <a:lstStyle/>
          <a:p>
            <a:pPr marL="0" indent="0" algn="just">
              <a:buNone/>
            </a:pPr>
            <a:r>
              <a:rPr lang="it-IT" dirty="0" smtClean="0"/>
              <a:t>La «storia d’Israele» è «teologia»: non si vuol sapere come sono andate le cose (d’altra parte, Abramo, i patriarchi e tutti i personaggi dell’epoca </a:t>
            </a:r>
            <a:r>
              <a:rPr lang="it-IT" dirty="0" err="1" smtClean="0"/>
              <a:t>pre</a:t>
            </a:r>
            <a:r>
              <a:rPr lang="it-IT" dirty="0" smtClean="0"/>
              <a:t>-monarchica non hanno lasciato documenti). ma si elabora un paradigma della storia con un interesse «</a:t>
            </a:r>
            <a:r>
              <a:rPr lang="it-IT" dirty="0" err="1" smtClean="0"/>
              <a:t>israelocentrico</a:t>
            </a:r>
            <a:r>
              <a:rPr lang="it-IT" dirty="0" smtClean="0"/>
              <a:t>», per dimostrare l’elezione del popolo da parte di Dio.</a:t>
            </a:r>
          </a:p>
          <a:p>
            <a:pPr marL="0" indent="0" algn="just">
              <a:buNone/>
            </a:pPr>
            <a:r>
              <a:rPr lang="it-IT" dirty="0" smtClean="0"/>
              <a:t>Non si tratta quindi di una «storia» costruita con i criteri degli storici attuali. La Bibbia è un libro di carattere religioso, essendo stata pensata più in funzione del presente che con lo scopo di rivisitare il passato storiograficamente. D’altra parte, come vedremo, le «origini» d’Israele sono state scritte e redatte qualche secolo o parecchi secoli di distanza dal periodo cui la narrazione si riferisce; e la totale assenza di dati storiografici extrabiblici sulle origini d’Israele non permette un confronto con i testi della Bibbia. Le tradizioni bibliche sulle origini sono anzitutto teologia e perciò richiedono un’ «esegesi teologica» più che un’ «indagine storiografica».</a:t>
            </a:r>
          </a:p>
          <a:p>
            <a:pPr marL="0" indent="0" algn="just">
              <a:buNone/>
            </a:pPr>
            <a:r>
              <a:rPr lang="it-IT" dirty="0" smtClean="0"/>
              <a:t>Le origini d’Israele restano avvolte nell’oscurità. Dal punto di vista storico se ne sa ancora ben poco, ma – nello stesso tempo – non si può nemmeno provare che siano state «inventate».</a:t>
            </a:r>
          </a:p>
          <a:p>
            <a:pPr marL="0" indent="0" algn="just">
              <a:buNone/>
            </a:pPr>
            <a:endParaRPr lang="it-IT" dirty="0" smtClean="0"/>
          </a:p>
          <a:p>
            <a:pPr marL="0" indent="0" algn="just">
              <a:buNone/>
            </a:pPr>
            <a:r>
              <a:rPr lang="it-IT" b="1" dirty="0" smtClean="0"/>
              <a:t>1) L’EPOCA PATRIARCALE</a:t>
            </a:r>
          </a:p>
          <a:p>
            <a:pPr marL="0" indent="0" algn="just">
              <a:buNone/>
            </a:pPr>
            <a:r>
              <a:rPr lang="it-IT" dirty="0" smtClean="0"/>
              <a:t>-si colloca nel XVIII sec. a.C. e si inquadra nei frequenti spostamenti  di gruppi aramei seminomadi tra l’Eufrate e la Siria-Palestina.</a:t>
            </a:r>
          </a:p>
          <a:p>
            <a:pPr marL="0" indent="0" algn="just">
              <a:buNone/>
            </a:pPr>
            <a:r>
              <a:rPr lang="it-IT" dirty="0" smtClean="0"/>
              <a:t>-Israele comincia la sua storia da Abramo, «il pellegrino di Dio» (</a:t>
            </a:r>
            <a:r>
              <a:rPr lang="it-IT" dirty="0" err="1" smtClean="0"/>
              <a:t>Gn</a:t>
            </a:r>
            <a:r>
              <a:rPr lang="it-IT" dirty="0" smtClean="0"/>
              <a:t> 12-50). La sua migrazione dalla Mesopotamia nella terra di </a:t>
            </a:r>
            <a:r>
              <a:rPr lang="it-IT" dirty="0" err="1" smtClean="0"/>
              <a:t>Canaan</a:t>
            </a:r>
            <a:r>
              <a:rPr lang="it-IT" dirty="0" smtClean="0"/>
              <a:t> alla ricerca di nuovi e più tranquilli pascoli è abbastanza normale.  Ma il suo incamminarsi, secondo la Bibbia, è stata una risposta all’appello di Dio. Con Abramo, Dio sancisce un patto di alleanza (</a:t>
            </a:r>
            <a:r>
              <a:rPr lang="it-IT" dirty="0" err="1" smtClean="0"/>
              <a:t>berît</a:t>
            </a:r>
            <a:r>
              <a:rPr lang="it-IT" dirty="0" smtClean="0"/>
              <a:t>) promettendo una discendenza numerosa, una particolare protezione divina e il possesso della terra. Il patto è sancito e trasmesso ai suoi discendenti mediante il rito della circoncisione, già conosciuta nell’antico Egitto e nei popoli orientali.</a:t>
            </a:r>
          </a:p>
          <a:p>
            <a:pPr marL="0" indent="0" algn="just">
              <a:buNone/>
            </a:pPr>
            <a:r>
              <a:rPr lang="it-IT" dirty="0" smtClean="0"/>
              <a:t>-Iniziano le «tradizioni orali», e la famiglia patriarcale è il «luogo» in cui vengono trasmesse.</a:t>
            </a:r>
          </a:p>
          <a:p>
            <a:endParaRPr lang="it-IT" dirty="0"/>
          </a:p>
        </p:txBody>
      </p:sp>
    </p:spTree>
    <p:extLst>
      <p:ext uri="{BB962C8B-B14F-4D97-AF65-F5344CB8AC3E}">
        <p14:creationId xmlns:p14="http://schemas.microsoft.com/office/powerpoint/2010/main" val="3491667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Picture 2" descr="C:\Users\Utente\Pictures\Viaggio_di_Abramo.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62097" y="1600200"/>
            <a:ext cx="6419805"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983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70000" lnSpcReduction="20000"/>
          </a:bodyPr>
          <a:lstStyle/>
          <a:p>
            <a:pPr marL="0" indent="0" algn="just">
              <a:buNone/>
            </a:pPr>
            <a:r>
              <a:rPr lang="it-IT" b="1" dirty="0" smtClean="0"/>
              <a:t>2) L’ESODO</a:t>
            </a:r>
          </a:p>
          <a:p>
            <a:pPr marL="0" indent="0" algn="just">
              <a:buNone/>
            </a:pPr>
            <a:r>
              <a:rPr lang="it-IT" dirty="0" smtClean="0"/>
              <a:t>A seguito di una carestia, la famiglia di Giacobbe si trasferisce da </a:t>
            </a:r>
            <a:r>
              <a:rPr lang="it-IT" dirty="0" err="1" smtClean="0"/>
              <a:t>Canaan</a:t>
            </a:r>
            <a:r>
              <a:rPr lang="it-IT" dirty="0" smtClean="0"/>
              <a:t> in Egitto dove Giuseppe aveva avuto un ruolo prestigioso nella corte del faraone, che apparteneva alla dinastia degli </a:t>
            </a:r>
            <a:r>
              <a:rPr lang="it-IT" dirty="0" err="1" smtClean="0"/>
              <a:t>Hyksos</a:t>
            </a:r>
            <a:r>
              <a:rPr lang="it-IT" dirty="0" smtClean="0"/>
              <a:t>, di razza semita.</a:t>
            </a:r>
          </a:p>
          <a:p>
            <a:pPr marL="0" indent="0" algn="just">
              <a:buNone/>
            </a:pPr>
            <a:r>
              <a:rPr lang="it-IT" dirty="0" smtClean="0"/>
              <a:t>Cala il silenzio per diversi secoli, fino al XIII quando il popolo si trova in uno stato di dura soggezione sotto  nuovi faraoni non più semiti, e costretti ai lavori forzati (probabilmente sotto </a:t>
            </a:r>
            <a:r>
              <a:rPr lang="it-IT" dirty="0" err="1" smtClean="0"/>
              <a:t>Ramses</a:t>
            </a:r>
            <a:r>
              <a:rPr lang="it-IT" dirty="0" smtClean="0"/>
              <a:t> II).</a:t>
            </a:r>
          </a:p>
          <a:p>
            <a:pPr marL="0" indent="0" algn="just">
              <a:buNone/>
            </a:pPr>
            <a:r>
              <a:rPr lang="it-IT" dirty="0" smtClean="0"/>
              <a:t>È l’epoca di Mosè e dell’esodo del popolo dall’Egitto alla terra promessa ad Abramo. Il Dio dei Padri («di Abramo, d’Isacco e di Giacobbe») fa riascoltare la sua voce, e rinnova l’alleanza con l’intero popolo (Es 19-24): nasce Israele, il «popolo di Dio», perché YHWH vuole essere «il Dio d’Israele».</a:t>
            </a:r>
          </a:p>
          <a:p>
            <a:pPr marL="0" indent="0" algn="just">
              <a:buNone/>
            </a:pPr>
            <a:r>
              <a:rPr lang="it-IT" dirty="0" smtClean="0"/>
              <a:t>Giosuè raccoglie l’eredità di Mosè, passa il Giordano e conquista la terra di </a:t>
            </a:r>
            <a:r>
              <a:rPr lang="it-IT" dirty="0" err="1" smtClean="0"/>
              <a:t>Canaan</a:t>
            </a:r>
            <a:r>
              <a:rPr lang="it-IT" dirty="0" smtClean="0"/>
              <a:t>.  Siamo negli anni dal 1220 al 1200 circa a.C.</a:t>
            </a:r>
          </a:p>
          <a:p>
            <a:endParaRPr lang="it-IT" dirty="0"/>
          </a:p>
        </p:txBody>
      </p:sp>
    </p:spTree>
    <p:extLst>
      <p:ext uri="{BB962C8B-B14F-4D97-AF65-F5344CB8AC3E}">
        <p14:creationId xmlns:p14="http://schemas.microsoft.com/office/powerpoint/2010/main" val="3485624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Picture 2" descr="C:\Users\Utente\Pictures\esodo.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81250" y="2077244"/>
            <a:ext cx="4381500" cy="3571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1657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r>
              <a:rPr lang="it-IT" sz="2400" dirty="0" smtClean="0">
                <a:latin typeface="Comic Sans MS" pitchFamily="66" charset="0"/>
              </a:rPr>
              <a:t>le dodici tribù</a:t>
            </a:r>
            <a:endParaRPr lang="it-IT" dirty="0"/>
          </a:p>
        </p:txBody>
      </p:sp>
      <p:sp>
        <p:nvSpPr>
          <p:cNvPr id="3" name="Segnaposto contenuto 2"/>
          <p:cNvSpPr>
            <a:spLocks noGrp="1"/>
          </p:cNvSpPr>
          <p:nvPr>
            <p:ph idx="1"/>
          </p:nvPr>
        </p:nvSpPr>
        <p:spPr/>
        <p:txBody>
          <a:bodyPr>
            <a:normAutofit fontScale="55000" lnSpcReduction="20000"/>
          </a:bodyPr>
          <a:lstStyle/>
          <a:p>
            <a:pPr algn="just"/>
            <a:r>
              <a:rPr lang="it-IT" dirty="0" smtClean="0"/>
              <a:t>Una volta insediato e sistemato nella terra di </a:t>
            </a:r>
            <a:r>
              <a:rPr lang="it-IT" dirty="0" err="1" smtClean="0"/>
              <a:t>Canaan</a:t>
            </a:r>
            <a:r>
              <a:rPr lang="it-IT" dirty="0" smtClean="0"/>
              <a:t>, il popolo si considerò sempre una sola unità, composta da dodici tribù discendenti genealogicamente da Giacobbe, chiamato poi «Israele» (</a:t>
            </a:r>
            <a:r>
              <a:rPr lang="it-IT" dirty="0" err="1" smtClean="0"/>
              <a:t>Gn</a:t>
            </a:r>
            <a:r>
              <a:rPr lang="it-IT" dirty="0" smtClean="0"/>
              <a:t> 32, 29; 35,10).</a:t>
            </a:r>
          </a:p>
          <a:p>
            <a:pPr algn="just"/>
            <a:r>
              <a:rPr lang="it-IT" dirty="0" smtClean="0"/>
              <a:t>Questo periodo, e i racconti corrispondenti, è segnato dall’intenzione di legittimare la pretesa di Israele di avere un diritto su </a:t>
            </a:r>
            <a:r>
              <a:rPr lang="it-IT" dirty="0" err="1" smtClean="0"/>
              <a:t>Canaan</a:t>
            </a:r>
            <a:r>
              <a:rPr lang="it-IT" dirty="0" smtClean="0"/>
              <a:t> (è la terra data da Dio, il popolo l’ha conquistata…) e di ricostruire l’atto di nascita del popolo.</a:t>
            </a:r>
          </a:p>
          <a:p>
            <a:pPr algn="just"/>
            <a:r>
              <a:rPr lang="it-IT" dirty="0" err="1" smtClean="0"/>
              <a:t>Gn</a:t>
            </a:r>
            <a:r>
              <a:rPr lang="it-IT" dirty="0" smtClean="0"/>
              <a:t> 35,22-26: i dodici figli di Giacobbe: Ruben, Simeone, Levi, Giuda, </a:t>
            </a:r>
            <a:r>
              <a:rPr lang="it-IT" dirty="0" err="1" smtClean="0"/>
              <a:t>Ìssacar</a:t>
            </a:r>
            <a:r>
              <a:rPr lang="it-IT" dirty="0" smtClean="0"/>
              <a:t>, </a:t>
            </a:r>
            <a:r>
              <a:rPr lang="it-IT" dirty="0" err="1" smtClean="0"/>
              <a:t>Zabulon</a:t>
            </a:r>
            <a:r>
              <a:rPr lang="it-IT" dirty="0" smtClean="0"/>
              <a:t>, Giuseppe, Beniamino, Dan, </a:t>
            </a:r>
            <a:r>
              <a:rPr lang="it-IT" dirty="0" err="1" smtClean="0"/>
              <a:t>Nèftali</a:t>
            </a:r>
            <a:r>
              <a:rPr lang="it-IT" dirty="0" smtClean="0"/>
              <a:t>, </a:t>
            </a:r>
            <a:r>
              <a:rPr lang="it-IT" dirty="0" err="1" smtClean="0"/>
              <a:t>Gad</a:t>
            </a:r>
            <a:r>
              <a:rPr lang="it-IT" dirty="0" smtClean="0"/>
              <a:t> e </a:t>
            </a:r>
            <a:r>
              <a:rPr lang="it-IT" dirty="0" err="1" smtClean="0"/>
              <a:t>Aser</a:t>
            </a:r>
            <a:r>
              <a:rPr lang="it-IT" dirty="0" smtClean="0"/>
              <a:t>.</a:t>
            </a:r>
          </a:p>
          <a:p>
            <a:pPr algn="just"/>
            <a:r>
              <a:rPr lang="it-IT" dirty="0" smtClean="0"/>
              <a:t>Giacobbe adottò i figli di Giuseppe (Manasse e </a:t>
            </a:r>
            <a:r>
              <a:rPr lang="it-IT" dirty="0" err="1" smtClean="0"/>
              <a:t>Efraim</a:t>
            </a:r>
            <a:r>
              <a:rPr lang="it-IT" dirty="0" smtClean="0"/>
              <a:t>) e li eguagliò giuridicamente ai suoi figli.</a:t>
            </a:r>
          </a:p>
          <a:p>
            <a:pPr algn="just"/>
            <a:r>
              <a:rPr lang="it-IT" dirty="0" smtClean="0"/>
              <a:t>Alla discendenza di Levi non fu assegnato alcun territorio. Tuttavia, per la fedeltà da loro dimostrata verso Dio (</a:t>
            </a:r>
            <a:r>
              <a:rPr lang="it-IT" dirty="0" err="1" smtClean="0"/>
              <a:t>cf</a:t>
            </a:r>
            <a:r>
              <a:rPr lang="it-IT" dirty="0" smtClean="0"/>
              <a:t> Es 32,21-29), meritarono di essere scelti da Dio stesso come ministri del culto, nel Tabernacolo e nel Tempio (</a:t>
            </a:r>
            <a:r>
              <a:rPr lang="it-IT" dirty="0" err="1" smtClean="0"/>
              <a:t>cf</a:t>
            </a:r>
            <a:r>
              <a:rPr lang="it-IT" dirty="0" smtClean="0"/>
              <a:t> Nm 1,47-54).</a:t>
            </a:r>
          </a:p>
          <a:p>
            <a:pPr algn="just"/>
            <a:r>
              <a:rPr lang="it-IT" dirty="0" smtClean="0"/>
              <a:t>In questo periodo sono i Santuari i luoghi di trasmissione delle tradizioni: luoghi speciali dove le tribù rendevano a JHWH il culto e dove Dio stesso si rendeva presente. Bersabea, Betel, </a:t>
            </a:r>
            <a:r>
              <a:rPr lang="it-IT" dirty="0" err="1" smtClean="0"/>
              <a:t>Mamre</a:t>
            </a:r>
            <a:r>
              <a:rPr lang="it-IT" dirty="0" smtClean="0"/>
              <a:t>, </a:t>
            </a:r>
            <a:r>
              <a:rPr lang="it-IT" dirty="0" err="1" smtClean="0"/>
              <a:t>Sichem</a:t>
            </a:r>
            <a:r>
              <a:rPr lang="it-IT" dirty="0" smtClean="0"/>
              <a:t>, Silo, Dan, </a:t>
            </a:r>
            <a:r>
              <a:rPr lang="it-IT" dirty="0" err="1" smtClean="0"/>
              <a:t>Gabaon</a:t>
            </a:r>
            <a:r>
              <a:rPr lang="it-IT" dirty="0" smtClean="0"/>
              <a:t>, </a:t>
            </a:r>
            <a:r>
              <a:rPr lang="it-IT" dirty="0" err="1" smtClean="0"/>
              <a:t>Galgala</a:t>
            </a:r>
            <a:r>
              <a:rPr lang="it-IT" dirty="0" smtClean="0"/>
              <a:t> sono i più famosi.</a:t>
            </a:r>
          </a:p>
          <a:p>
            <a:endParaRPr lang="it-IT" dirty="0"/>
          </a:p>
        </p:txBody>
      </p:sp>
    </p:spTree>
    <p:extLst>
      <p:ext uri="{BB962C8B-B14F-4D97-AF65-F5344CB8AC3E}">
        <p14:creationId xmlns:p14="http://schemas.microsoft.com/office/powerpoint/2010/main" val="4132590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0000" lnSpcReduction="20000"/>
          </a:bodyPr>
          <a:lstStyle/>
          <a:p>
            <a:pPr marL="0" indent="0" algn="just">
              <a:buNone/>
            </a:pPr>
            <a:r>
              <a:rPr lang="it-IT" b="1" dirty="0" smtClean="0"/>
              <a:t>3) DALL’ISTITUZIONE DELLA MONARCHIA ALL’ESILIO</a:t>
            </a:r>
          </a:p>
          <a:p>
            <a:pPr marL="0" indent="0" algn="just">
              <a:buNone/>
            </a:pPr>
            <a:r>
              <a:rPr lang="it-IT" dirty="0" smtClean="0"/>
              <a:t>-Dal 1200 al 1020 circa si colloca l’epoca dei Giudici. Dopo la conquista della terra promessa e la sua distribuzione fra le varie tribù d’Israele, esse stesse si governavano autonomamente, nella linea della fedeltà all’alleanza divina. Erano guidate e rette dagli anziani, capi di famiglie e di gruppi di famiglie, che costituivano un consiglio responsabile per dirigere la città, amministrare la giustizia e custodire le tradizione. In caso di pericolo, occorrendo un comando unico per difendere una o più tribù dagli attacchi nemici, il Signore suscitava un individuo, un giudice, dotato di speciale autorità e di particolare carisma (Debora, Gedeone, Sansone, </a:t>
            </a:r>
            <a:r>
              <a:rPr lang="it-IT" dirty="0" err="1" smtClean="0"/>
              <a:t>Iefte</a:t>
            </a:r>
            <a:r>
              <a:rPr lang="it-IT" dirty="0" smtClean="0"/>
              <a:t>, Samuele e altri). Egli riportava il popolo alla fede in JHWH e respingeva i predatori: «Allora il Signore fece sorgere dei giudici, che li salvavano dalle mani di quelli che li depredavano» (Gd 2,16). Tra i Giudici, un posto speciale spetta a Samuele (1040 circa) che fu giudice, profeta e sacerdote.</a:t>
            </a:r>
          </a:p>
          <a:p>
            <a:pPr marL="0" indent="0" algn="just">
              <a:buNone/>
            </a:pPr>
            <a:r>
              <a:rPr lang="it-IT" dirty="0" smtClean="0"/>
              <a:t>-Quando Samuele era ormai vecchio, gli anziani delle tribù gli chiesero un re che governasse Israele, come avveniva per tutti i popoli (</a:t>
            </a:r>
            <a:r>
              <a:rPr lang="it-IT" dirty="0" err="1" smtClean="0"/>
              <a:t>cf</a:t>
            </a:r>
            <a:r>
              <a:rPr lang="it-IT" dirty="0" smtClean="0"/>
              <a:t> 1 Sam 8,4 ss.).</a:t>
            </a:r>
          </a:p>
          <a:p>
            <a:pPr marL="0" indent="0" algn="just">
              <a:buNone/>
            </a:pPr>
            <a:r>
              <a:rPr lang="it-IT" dirty="0" smtClean="0"/>
              <a:t>-Il periodo della monarchia copre un arco di quattro secoli e mezzo, dal 1020 al 586 a.C. È il «periodo classico» della storia d’Israele, che conosce non solo un mutamento socio-politico, ma anche il fiorire del profetismo e la produzione di una parte importante della letteratura profetica biblica. Questa epoca può essere divisa in due sotto-periodi: gli inizi della monarchia (Saul, Davide, Salomone), dal 1030 al 931, e la storia dei due regni indipendenti, di Israele (al nord, con capitale Samaria), dal 931 al 722, e di Giuda (al sud, con capitale Gerusalemme), che gli sopravvivrà per centocinquant’anni (fino al 586/587), quando Gerusalemme verrà assediata da Nabucodonosor e distrutta insieme al Tempio.</a:t>
            </a:r>
          </a:p>
          <a:p>
            <a:pPr marL="0" indent="0" algn="just">
              <a:buNone/>
            </a:pPr>
            <a:r>
              <a:rPr lang="it-IT" dirty="0" smtClean="0"/>
              <a:t>-Gli inizi dell’epoca monarchica sono testimoniati dalla Bibbia più con intento teologico che storico.</a:t>
            </a:r>
          </a:p>
          <a:p>
            <a:pPr algn="just"/>
            <a:r>
              <a:rPr lang="it-IT" dirty="0" smtClean="0"/>
              <a:t>Inizia con la figura del guerriero carismatico Saul (1030-1010 circa) il quale insieme ai successi delle sue imprese, presenta subito anche i suoi lati negativi di insubordinazione ai comandi di JHWH. Morirà tragicamente in una sfortunata battaglia contro i Filistei (</a:t>
            </a:r>
            <a:r>
              <a:rPr lang="it-IT" dirty="0" err="1" smtClean="0"/>
              <a:t>cf</a:t>
            </a:r>
            <a:r>
              <a:rPr lang="it-IT" dirty="0" smtClean="0"/>
              <a:t> 1 Sam 31). </a:t>
            </a:r>
          </a:p>
          <a:p>
            <a:endParaRPr lang="it-IT" dirty="0"/>
          </a:p>
        </p:txBody>
      </p:sp>
    </p:spTree>
    <p:extLst>
      <p:ext uri="{BB962C8B-B14F-4D97-AF65-F5344CB8AC3E}">
        <p14:creationId xmlns:p14="http://schemas.microsoft.com/office/powerpoint/2010/main" val="2084657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7500" lnSpcReduction="20000"/>
          </a:bodyPr>
          <a:lstStyle/>
          <a:p>
            <a:pPr algn="just"/>
            <a:r>
              <a:rPr lang="it-IT" dirty="0" smtClean="0"/>
              <a:t>Il regno di Davide (1010-970 circa) e quello di Salomone (970 circa-931) rappresentano l’età d’oro dell’Israele politico-monarchico. </a:t>
            </a:r>
          </a:p>
          <a:p>
            <a:pPr algn="just"/>
            <a:r>
              <a:rPr lang="it-IT" dirty="0" smtClean="0"/>
              <a:t>Davide regna per 40 anni, 7 in </a:t>
            </a:r>
            <a:r>
              <a:rPr lang="it-IT" dirty="0" err="1" smtClean="0"/>
              <a:t>Ebron</a:t>
            </a:r>
            <a:r>
              <a:rPr lang="it-IT" dirty="0" smtClean="0"/>
              <a:t> e 33 in Gerusalemme. È considerato dalla Bibbia il re modello. Occupa la città gebusea di Gerusalemme e ne fa la capitale del regno, vi trasferisce l’arca e la elegge a centro religioso dello </a:t>
            </a:r>
            <a:r>
              <a:rPr lang="it-IT" dirty="0" err="1" smtClean="0"/>
              <a:t>jahvismo</a:t>
            </a:r>
            <a:r>
              <a:rPr lang="it-IT" dirty="0" smtClean="0"/>
              <a:t> di cui è un fervente sostenitore.</a:t>
            </a:r>
          </a:p>
          <a:p>
            <a:pPr algn="just"/>
            <a:r>
              <a:rPr lang="it-IT" dirty="0" smtClean="0"/>
              <a:t>Salomone consolida e organizza il regno ereditato dal padre. Costruisce in tredici anni il palazzo reale e in sette il Tempio. Probabilmente fonda e dà incremento a una scuola di corte per la formazione di funzionari e amministratori (il regno era diviso in dodici distretti politico-amministrativi), procurandosi la fama di massimo sapiente in Israele. La Bibbia non manca però di accennare alle molte ombre che oscurano il regno di Salomone e lo rendono responsabile della scissione del regno stesso dopo la sua morte. Dopo aver sposato la figlia del faraone, amò molte altre donne (</a:t>
            </a:r>
            <a:r>
              <a:rPr lang="it-IT" dirty="0" err="1" smtClean="0"/>
              <a:t>cf</a:t>
            </a:r>
            <a:r>
              <a:rPr lang="it-IT" dirty="0" smtClean="0"/>
              <a:t> 1 Re 11,1ss.) e per compiacerle inaugurò una politica di tolleranza e compromesso religioso attraverso l’erezione di santuari dedicati a divinità pagane.</a:t>
            </a:r>
          </a:p>
          <a:p>
            <a:pPr algn="just"/>
            <a:r>
              <a:rPr lang="it-IT" dirty="0" smtClean="0"/>
              <a:t>In assenza di notizie extrabibliche, è comunque difficile una ricostruzione storiografica attendibile del regno davidico-salomonico. Gli studiosi ammettono che la storia di Davide e Salomone fu scritta per esaltare e giustificare il loro regno. Una storia che non vuole ricostruire criticamente il passato (come la storiografia moderna), ma lo vuol far rivivere per consolidare la coscienza e l’identità del popolo. Non dimentichiamo però che questi racconti sono anche intrisi di realismo storico, per il fatto che non fanno passare in silenzio i peccati dei tre primi re d’Israele: Saul non sfugge a un destino tragico, Davide cade vittima dei suoi errori e debolezze, Salomone incappa in peccati e difetti nonostante la sua eccezionale saggezza.</a:t>
            </a:r>
          </a:p>
          <a:p>
            <a:endParaRPr lang="it-IT" dirty="0"/>
          </a:p>
        </p:txBody>
      </p:sp>
    </p:spTree>
    <p:extLst>
      <p:ext uri="{BB962C8B-B14F-4D97-AF65-F5344CB8AC3E}">
        <p14:creationId xmlns:p14="http://schemas.microsoft.com/office/powerpoint/2010/main" val="1940342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Introduzione alle Scritture ebraico cristiane - Premessa</a:t>
            </a:r>
            <a:endParaRPr lang="it-IT" sz="2800" dirty="0"/>
          </a:p>
        </p:txBody>
      </p:sp>
      <p:sp>
        <p:nvSpPr>
          <p:cNvPr id="3" name="Segnaposto contenuto 2"/>
          <p:cNvSpPr>
            <a:spLocks noGrp="1"/>
          </p:cNvSpPr>
          <p:nvPr>
            <p:ph idx="1"/>
          </p:nvPr>
        </p:nvSpPr>
        <p:spPr/>
        <p:txBody>
          <a:bodyPr>
            <a:normAutofit fontScale="47500" lnSpcReduction="20000"/>
          </a:bodyPr>
          <a:lstStyle/>
          <a:p>
            <a:pPr marL="0" indent="0" algn="just">
              <a:buNone/>
            </a:pPr>
            <a:r>
              <a:rPr lang="it-IT" u="sng" dirty="0" smtClean="0">
                <a:solidFill>
                  <a:srgbClr val="C00000"/>
                </a:solidFill>
                <a:cs typeface="Times New Roman" pitchFamily="18" charset="0"/>
              </a:rPr>
              <a:t>Bibliografia</a:t>
            </a:r>
          </a:p>
          <a:p>
            <a:pPr marL="0" indent="0" algn="just">
              <a:buNone/>
            </a:pPr>
            <a:r>
              <a:rPr lang="it-IT" u="sng" dirty="0" smtClean="0"/>
              <a:t>Testi base</a:t>
            </a:r>
            <a:r>
              <a:rPr lang="it-IT" dirty="0" smtClean="0"/>
              <a:t>:</a:t>
            </a:r>
          </a:p>
          <a:p>
            <a:pPr marL="0" indent="0" algn="just">
              <a:buNone/>
            </a:pPr>
            <a:r>
              <a:rPr lang="it-IT" dirty="0" smtClean="0"/>
              <a:t>CONCILIO ECUMENICO VATICANO II, </a:t>
            </a:r>
            <a:r>
              <a:rPr lang="it-IT" i="1" dirty="0" smtClean="0"/>
              <a:t>Dei </a:t>
            </a:r>
            <a:r>
              <a:rPr lang="it-IT" i="1" dirty="0" err="1" smtClean="0"/>
              <a:t>Verbum</a:t>
            </a:r>
            <a:r>
              <a:rPr lang="it-IT" dirty="0" smtClean="0"/>
              <a:t>, Costituzione Dogmatica su “La Divina Rivelazione”, 18 novembre 1965.</a:t>
            </a:r>
          </a:p>
          <a:p>
            <a:pPr marL="0" indent="0" algn="just">
              <a:buNone/>
            </a:pPr>
            <a:r>
              <a:rPr lang="it-IT" dirty="0" smtClean="0"/>
              <a:t>BENEDETTO XVI, </a:t>
            </a:r>
            <a:r>
              <a:rPr lang="it-IT" i="1" dirty="0" err="1" smtClean="0"/>
              <a:t>Verbum</a:t>
            </a:r>
            <a:r>
              <a:rPr lang="it-IT" i="1" dirty="0" smtClean="0"/>
              <a:t> Domini</a:t>
            </a:r>
            <a:r>
              <a:rPr lang="it-IT" dirty="0" smtClean="0"/>
              <a:t>, Esortazione Apostolica </a:t>
            </a:r>
            <a:r>
              <a:rPr lang="it-IT" dirty="0" err="1" smtClean="0"/>
              <a:t>Postsinodale</a:t>
            </a:r>
            <a:r>
              <a:rPr lang="it-IT" dirty="0" smtClean="0"/>
              <a:t>, Città del Vaticano 2010.</a:t>
            </a:r>
          </a:p>
          <a:p>
            <a:pPr marL="0" indent="0" algn="just">
              <a:buNone/>
            </a:pPr>
            <a:r>
              <a:rPr lang="it-IT" dirty="0" smtClean="0"/>
              <a:t>PONTIFICIA COMMISSIONE BIBLICA: </a:t>
            </a:r>
          </a:p>
          <a:p>
            <a:pPr algn="just"/>
            <a:r>
              <a:rPr lang="it-IT" i="1" dirty="0" smtClean="0"/>
              <a:t>L’interpretazione della Bibbia nella Chiesa</a:t>
            </a:r>
            <a:r>
              <a:rPr lang="it-IT" dirty="0" smtClean="0"/>
              <a:t>, Libreria Editrice Vaticana, Città del Vaticano 1993.</a:t>
            </a:r>
            <a:r>
              <a:rPr lang="it-IT" i="1" dirty="0" smtClean="0"/>
              <a:t> </a:t>
            </a:r>
            <a:endParaRPr lang="it-IT" dirty="0" smtClean="0"/>
          </a:p>
          <a:p>
            <a:pPr algn="just"/>
            <a:r>
              <a:rPr lang="it-IT" i="1" dirty="0" smtClean="0"/>
              <a:t>Il popolo ebraico e le sue Sacre Scritture nella Bibbia cristiana</a:t>
            </a:r>
            <a:r>
              <a:rPr lang="it-IT" dirty="0" smtClean="0"/>
              <a:t>, Libreria Editrice Vaticana, Città del Vaticano 2001.</a:t>
            </a:r>
          </a:p>
          <a:p>
            <a:pPr algn="just"/>
            <a:r>
              <a:rPr lang="it-IT" i="1" dirty="0" smtClean="0"/>
              <a:t>Ispirazione e verità della Sacra Scrittura</a:t>
            </a:r>
            <a:r>
              <a:rPr lang="it-IT" dirty="0" smtClean="0"/>
              <a:t>, Libreria Editrice Vaticana, Città del Vaticano 2014.</a:t>
            </a:r>
          </a:p>
          <a:p>
            <a:pPr marL="0" indent="0" algn="just">
              <a:buNone/>
            </a:pPr>
            <a:r>
              <a:rPr lang="it-IT" dirty="0" smtClean="0"/>
              <a:t>DEIANA G., </a:t>
            </a:r>
            <a:r>
              <a:rPr lang="it-IT" i="1" dirty="0" smtClean="0"/>
              <a:t>Introduzione alla Sacra Scrittura alla luce della “Dei </a:t>
            </a:r>
            <a:r>
              <a:rPr lang="it-IT" i="1" dirty="0" err="1" smtClean="0"/>
              <a:t>Verbum</a:t>
            </a:r>
            <a:r>
              <a:rPr lang="it-IT" i="1" dirty="0" smtClean="0"/>
              <a:t>”</a:t>
            </a:r>
            <a:r>
              <a:rPr lang="it-IT" dirty="0" smtClean="0"/>
              <a:t>, </a:t>
            </a:r>
            <a:r>
              <a:rPr lang="it-IT" dirty="0" err="1" smtClean="0"/>
              <a:t>Urbaniana</a:t>
            </a:r>
            <a:r>
              <a:rPr lang="it-IT" dirty="0" smtClean="0"/>
              <a:t> </a:t>
            </a:r>
            <a:r>
              <a:rPr lang="it-IT" dirty="0" err="1" smtClean="0"/>
              <a:t>University</a:t>
            </a:r>
            <a:r>
              <a:rPr lang="it-IT" dirty="0" smtClean="0"/>
              <a:t> Press, Roma 2009.</a:t>
            </a:r>
          </a:p>
          <a:p>
            <a:pPr marL="0" indent="0" algn="just">
              <a:buNone/>
            </a:pPr>
            <a:r>
              <a:rPr lang="it-IT" u="sng" dirty="0" smtClean="0"/>
              <a:t>Consigliati</a:t>
            </a:r>
            <a:r>
              <a:rPr lang="it-IT" dirty="0" smtClean="0"/>
              <a:t>:</a:t>
            </a:r>
          </a:p>
          <a:p>
            <a:pPr marL="0" indent="0" algn="just">
              <a:buNone/>
            </a:pPr>
            <a:r>
              <a:rPr lang="it-IT" dirty="0" smtClean="0"/>
              <a:t>MANNUCCI V. – MAZZINGHI L., </a:t>
            </a:r>
            <a:r>
              <a:rPr lang="it-IT" i="1" dirty="0" smtClean="0"/>
              <a:t>Bibbia come Parola di Dio</a:t>
            </a:r>
            <a:r>
              <a:rPr lang="it-IT" dirty="0" smtClean="0"/>
              <a:t>. Introduzione generale alla Sacra Scrittura, </a:t>
            </a:r>
            <a:r>
              <a:rPr lang="it-IT" dirty="0" err="1" smtClean="0"/>
              <a:t>Queriniana</a:t>
            </a:r>
            <a:r>
              <a:rPr lang="it-IT" dirty="0" smtClean="0"/>
              <a:t>, Brescia 2016</a:t>
            </a:r>
            <a:r>
              <a:rPr lang="it-IT" baseline="30000" dirty="0" smtClean="0"/>
              <a:t>21</a:t>
            </a:r>
            <a:r>
              <a:rPr lang="it-IT" dirty="0" smtClean="0"/>
              <a:t>.</a:t>
            </a:r>
          </a:p>
          <a:p>
            <a:pPr marL="0" indent="0" algn="just">
              <a:buNone/>
            </a:pPr>
            <a:r>
              <a:rPr lang="it-IT" dirty="0" smtClean="0"/>
              <a:t>PRIOTTO M., </a:t>
            </a:r>
            <a:r>
              <a:rPr lang="it-IT" i="1" dirty="0" smtClean="0"/>
              <a:t>Il libro della Parola</a:t>
            </a:r>
            <a:r>
              <a:rPr lang="it-IT" dirty="0" smtClean="0"/>
              <a:t>. Introduzione alla Scrittura, </a:t>
            </a:r>
            <a:r>
              <a:rPr lang="it-IT" dirty="0" err="1" smtClean="0"/>
              <a:t>Graphé</a:t>
            </a:r>
            <a:r>
              <a:rPr lang="it-IT" dirty="0" smtClean="0"/>
              <a:t>/1, </a:t>
            </a:r>
            <a:r>
              <a:rPr lang="it-IT" dirty="0" err="1" smtClean="0"/>
              <a:t>Elledici</a:t>
            </a:r>
            <a:r>
              <a:rPr lang="it-IT" dirty="0" smtClean="0"/>
              <a:t>, Torino 2016.</a:t>
            </a:r>
          </a:p>
          <a:p>
            <a:endParaRPr lang="it-IT" dirty="0"/>
          </a:p>
        </p:txBody>
      </p:sp>
    </p:spTree>
    <p:extLst>
      <p:ext uri="{BB962C8B-B14F-4D97-AF65-F5344CB8AC3E}">
        <p14:creationId xmlns:p14="http://schemas.microsoft.com/office/powerpoint/2010/main" val="776618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0000" lnSpcReduction="20000"/>
          </a:bodyPr>
          <a:lstStyle/>
          <a:p>
            <a:pPr algn="just"/>
            <a:r>
              <a:rPr lang="it-IT" dirty="0" smtClean="0"/>
              <a:t>Accanto alla cause religiose e morali (idolatria), la divisione dei due regni alla morte di Salomone è stata anche il prodotto del malcontento delle tribù del nord, oppresse e sfruttate dall’amministrazione del regno, e l’originario dualismo tra Giuda e Israele.</a:t>
            </a:r>
          </a:p>
          <a:p>
            <a:pPr algn="just"/>
            <a:r>
              <a:rPr lang="it-IT" dirty="0" smtClean="0"/>
              <a:t>I due regni hanno una durata differente. Quello del nord dura fino al 722 a.C. In esso si succedono diciannove re (escluso Salomone) appartenenti a dieci famiglie o dinastie diverse; sette dei quali sono morti assassinati dai loro successori. Il regno del sud dura invece fino al 586 a.C. ed è governato sempre da re della dinastia davidica (eccetto il periodo in cui attraverso un colpo di stato regna </a:t>
            </a:r>
            <a:r>
              <a:rPr lang="it-IT" dirty="0" err="1" smtClean="0"/>
              <a:t>Atalia</a:t>
            </a:r>
            <a:r>
              <a:rPr lang="it-IT" dirty="0" smtClean="0"/>
              <a:t>, figlia del re del nord; circa tra l’837 e l’800).</a:t>
            </a:r>
          </a:p>
          <a:p>
            <a:pPr algn="just"/>
            <a:r>
              <a:rPr lang="it-IT" dirty="0" smtClean="0"/>
              <a:t>Nel 722 il regno del nord cade sotto il re assiro </a:t>
            </a:r>
            <a:r>
              <a:rPr lang="it-IT" dirty="0" err="1" smtClean="0"/>
              <a:t>Sargon</a:t>
            </a:r>
            <a:r>
              <a:rPr lang="it-IT" dirty="0" smtClean="0"/>
              <a:t> II dopo che la capitale Samaria era stata assediata dal suo predecessore </a:t>
            </a:r>
            <a:r>
              <a:rPr lang="it-IT" dirty="0" err="1" smtClean="0"/>
              <a:t>Salmanassar</a:t>
            </a:r>
            <a:r>
              <a:rPr lang="it-IT" dirty="0" smtClean="0"/>
              <a:t>. Tutta la classe dirigente è deportata in esilio in Assiria, all’estremo nord della Mesopotamia, e sostituita da popolazione mista.</a:t>
            </a:r>
          </a:p>
          <a:p>
            <a:pPr algn="just"/>
            <a:r>
              <a:rPr lang="it-IT" dirty="0" smtClean="0"/>
              <a:t>Nel regno del sud spiccano due re, Ezechia (715-686 circa) e </a:t>
            </a:r>
            <a:r>
              <a:rPr lang="it-IT" dirty="0" err="1" smtClean="0"/>
              <a:t>Giosia</a:t>
            </a:r>
            <a:r>
              <a:rPr lang="it-IT" dirty="0" smtClean="0"/>
              <a:t> (640-609 circa). Il primo, figlio di </a:t>
            </a:r>
            <a:r>
              <a:rPr lang="it-IT" dirty="0" err="1" smtClean="0"/>
              <a:t>Acaz</a:t>
            </a:r>
            <a:r>
              <a:rPr lang="it-IT" dirty="0" smtClean="0"/>
              <a:t>, si propose di attuare una vasta riforma religiosa per cancellare le empie iniziative del padre e ricondurre il popolo al puro </a:t>
            </a:r>
            <a:r>
              <a:rPr lang="it-IT" dirty="0" err="1" smtClean="0"/>
              <a:t>jahvismo</a:t>
            </a:r>
            <a:r>
              <a:rPr lang="it-IT" dirty="0" smtClean="0"/>
              <a:t>: eliminò le alture idolatriche e curò la sistemazione dei Libri sacri salvati dalla rovina del nord. </a:t>
            </a:r>
            <a:r>
              <a:rPr lang="it-IT" dirty="0" err="1" smtClean="0"/>
              <a:t>Giosia</a:t>
            </a:r>
            <a:r>
              <a:rPr lang="it-IT" dirty="0" smtClean="0"/>
              <a:t> viene considerato dalla Bibbia il più pio e saggio re dopo Davide. Cominciò a regnare a otto anni e a venti intraprese con grande zelo una radicale riforma religiosa. La sua azione riformatrice fu incoraggiata dal ritrovamento del Libro della Legge (che sembra identificabile con la parte centrale del Deuteronomio) durante il restauro del Tempio. Centralizzò il culto a Gerusalemme con la conseguente abolizione degli altri santuari locali. Alla sua morte, il regno ricadde nelle colpe passate. I suoi successori sono deportati (</a:t>
            </a:r>
            <a:r>
              <a:rPr lang="it-IT" dirty="0" err="1" smtClean="0"/>
              <a:t>Joachaz</a:t>
            </a:r>
            <a:r>
              <a:rPr lang="it-IT" dirty="0" smtClean="0"/>
              <a:t> in Egitto e </a:t>
            </a:r>
            <a:r>
              <a:rPr lang="it-IT" dirty="0" err="1" smtClean="0"/>
              <a:t>Jojaqin</a:t>
            </a:r>
            <a:r>
              <a:rPr lang="it-IT" dirty="0" smtClean="0"/>
              <a:t> in Babilonia) insieme a un numero considerevole di abitanti. Nel 586 (luglio/agosto) Gerusalemme viene espugnata da </a:t>
            </a:r>
            <a:r>
              <a:rPr lang="it-IT" dirty="0" err="1" smtClean="0"/>
              <a:t>Nebuzaradan</a:t>
            </a:r>
            <a:r>
              <a:rPr lang="it-IT" dirty="0" smtClean="0"/>
              <a:t>, generale di Nabucodonosor. Le sue mura sono smantellate e il Tempio incendiato. Gli oggetti e gli arredi sacri sono presi come bottino. Inizia l’esilio in Babilonia.</a:t>
            </a:r>
          </a:p>
          <a:p>
            <a:endParaRPr lang="it-IT" dirty="0"/>
          </a:p>
        </p:txBody>
      </p:sp>
    </p:spTree>
    <p:extLst>
      <p:ext uri="{BB962C8B-B14F-4D97-AF65-F5344CB8AC3E}">
        <p14:creationId xmlns:p14="http://schemas.microsoft.com/office/powerpoint/2010/main" val="2212997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b="1" dirty="0" smtClean="0"/>
              <a:t>L’esilio in Babilonia</a:t>
            </a:r>
            <a:r>
              <a:rPr lang="it-IT" dirty="0" smtClean="0"/>
              <a:t> copre un arco di tempo che va dal 587/586 al 539/538 a.C. Si tratta di un periodo che ha segnato una svolta profonda, il momento più decisivo della storia d’Israele. Tutto è svanito: il Tempio, la terra, il re.</a:t>
            </a:r>
          </a:p>
          <a:p>
            <a:pPr algn="just"/>
            <a:r>
              <a:rPr lang="it-IT" dirty="0" smtClean="0"/>
              <a:t>Dopo un periodo di impiego nei lavori «socialmente utili» (lavori edilizi, scavi dei canali per l’irrigazione, manodopera nell’agricoltura), gli ebrei poterono godere una speciale libertà tanto che alcuni si conquistarono una prospera situazione economica per cui, quando al popolo fu permesso di rientrare in patria molti preferirono rimanere per sempre in Babilonia. Inizia il fenomeno della diaspora (dispersione).</a:t>
            </a:r>
          </a:p>
          <a:p>
            <a:pPr algn="just"/>
            <a:r>
              <a:rPr lang="it-IT" dirty="0" smtClean="0"/>
              <a:t>È questo il periodo in cui Israele diventa più che mai scrittore. Non avendo più il Tempio, poi, sorge la sinagoga con la finalità di centro religioso, di studio della Parola e di luogo d’incontro per la preghiera comunitaria. Dopo l’esilio si formò la vera organizzazione sinagogale.</a:t>
            </a:r>
          </a:p>
          <a:p>
            <a:endParaRPr lang="it-IT" dirty="0"/>
          </a:p>
        </p:txBody>
      </p:sp>
    </p:spTree>
    <p:extLst>
      <p:ext uri="{BB962C8B-B14F-4D97-AF65-F5344CB8AC3E}">
        <p14:creationId xmlns:p14="http://schemas.microsoft.com/office/powerpoint/2010/main" val="825932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5" name="Segnaposto contenuto 4"/>
          <p:cNvSpPr>
            <a:spLocks noGrp="1"/>
          </p:cNvSpPr>
          <p:nvPr>
            <p:ph idx="1"/>
          </p:nvPr>
        </p:nvSpPr>
        <p:spPr/>
        <p:txBody>
          <a:bodyPr>
            <a:normAutofit fontScale="40000" lnSpcReduction="20000"/>
          </a:bodyPr>
          <a:lstStyle/>
          <a:p>
            <a:pPr marL="0" indent="0" algn="ctr">
              <a:buNone/>
            </a:pPr>
            <a:r>
              <a:rPr lang="it-IT" sz="4000" dirty="0" smtClean="0"/>
              <a:t>LA SINAGOGA</a:t>
            </a:r>
          </a:p>
          <a:p>
            <a:pPr algn="just"/>
            <a:r>
              <a:rPr lang="it-IT" dirty="0" smtClean="0"/>
              <a:t>Era formata da una stanza orientata verso il Tempio, dotata di un armadio – detto «Tabernacolo» – dove erano custoditi i rotoli della Legge, dinanzi al quale ardeva una lampada perenne.</a:t>
            </a:r>
          </a:p>
          <a:p>
            <a:pPr algn="just"/>
            <a:r>
              <a:rPr lang="it-IT" dirty="0" smtClean="0"/>
              <a:t>L’arredo era completato da un ambone per la lettura dei testi sacri e per l’omelia. Alle porte d’ingresso erano disponibili i rubinetti per le abluzioni e la </a:t>
            </a:r>
            <a:r>
              <a:rPr lang="it-IT" dirty="0" err="1" smtClean="0"/>
              <a:t>kippah</a:t>
            </a:r>
            <a:r>
              <a:rPr lang="it-IT" dirty="0" smtClean="0"/>
              <a:t>, lo zucchetto per gli eventuali visitatori. Nei pressi della sinagoga si trovavano dei locali adibiti a biblioteca e ad incontri di approfondimento dei testi biblici.</a:t>
            </a:r>
          </a:p>
          <a:p>
            <a:pPr algn="just"/>
            <a:r>
              <a:rPr lang="it-IT" dirty="0" smtClean="0"/>
              <a:t>In sinagoga si indossava il talled, il manto della preghiera, e i </a:t>
            </a:r>
            <a:r>
              <a:rPr lang="it-IT" dirty="0" err="1" smtClean="0"/>
              <a:t>tefillim</a:t>
            </a:r>
            <a:r>
              <a:rPr lang="it-IT" dirty="0" smtClean="0"/>
              <a:t> (sulla fronte o sul braccio, ad indicare la dedizione del cuore e delle azioni alla volontà di Dio), capsule cubiche contenenti piccoli rotoli di pergamena con testi biblici, soprattutto lo «</a:t>
            </a:r>
            <a:r>
              <a:rPr lang="it-IT" dirty="0" err="1" smtClean="0"/>
              <a:t>shemā</a:t>
            </a:r>
            <a:r>
              <a:rPr lang="it-IT" dirty="0" smtClean="0"/>
              <a:t> </a:t>
            </a:r>
            <a:r>
              <a:rPr lang="it-IT" dirty="0" err="1" smtClean="0"/>
              <a:t>Israel</a:t>
            </a:r>
            <a:r>
              <a:rPr lang="it-IT" dirty="0" smtClean="0"/>
              <a:t>».</a:t>
            </a:r>
          </a:p>
          <a:p>
            <a:pPr marL="0" indent="0" algn="just">
              <a:buNone/>
            </a:pPr>
            <a:endParaRPr lang="it-IT" dirty="0" smtClean="0"/>
          </a:p>
          <a:p>
            <a:pPr marL="0" indent="0" algn="ctr">
              <a:buNone/>
            </a:pPr>
            <a:r>
              <a:rPr lang="it-IT" dirty="0" smtClean="0"/>
              <a:t>La celebrazione sabbatica in sinagoga</a:t>
            </a:r>
          </a:p>
          <a:p>
            <a:pPr algn="just"/>
            <a:r>
              <a:rPr lang="it-IT" dirty="0" smtClean="0"/>
              <a:t>Recita di alcuni Salmi</a:t>
            </a:r>
          </a:p>
          <a:p>
            <a:pPr algn="just"/>
            <a:r>
              <a:rPr lang="it-IT" dirty="0" smtClean="0"/>
              <a:t>Recita dello </a:t>
            </a:r>
            <a:r>
              <a:rPr lang="it-IT" dirty="0" err="1" smtClean="0"/>
              <a:t>Shemā</a:t>
            </a:r>
            <a:r>
              <a:rPr lang="it-IT" dirty="0" smtClean="0"/>
              <a:t> </a:t>
            </a:r>
          </a:p>
          <a:p>
            <a:pPr algn="just"/>
            <a:r>
              <a:rPr lang="it-IT" dirty="0" smtClean="0"/>
              <a:t>Recita del </a:t>
            </a:r>
            <a:r>
              <a:rPr lang="it-IT" dirty="0" err="1" smtClean="0"/>
              <a:t>Qaddish</a:t>
            </a:r>
            <a:r>
              <a:rPr lang="it-IT" dirty="0" smtClean="0"/>
              <a:t>, una delle più antiche preghiera ebraiche, con assonanze al Padre Nostro</a:t>
            </a:r>
          </a:p>
          <a:p>
            <a:pPr algn="just"/>
            <a:r>
              <a:rPr lang="it-IT" dirty="0" smtClean="0"/>
              <a:t>Recita dell’</a:t>
            </a:r>
            <a:r>
              <a:rPr lang="it-IT" dirty="0" err="1" smtClean="0"/>
              <a:t>Amidah</a:t>
            </a:r>
            <a:r>
              <a:rPr lang="it-IT" dirty="0" smtClean="0"/>
              <a:t> o </a:t>
            </a:r>
            <a:r>
              <a:rPr lang="it-IT" dirty="0" err="1" smtClean="0"/>
              <a:t>Shemmneh</a:t>
            </a:r>
            <a:r>
              <a:rPr lang="it-IT" dirty="0" smtClean="0"/>
              <a:t> </a:t>
            </a:r>
            <a:r>
              <a:rPr lang="it-IT" dirty="0" err="1" smtClean="0"/>
              <a:t>eresh</a:t>
            </a:r>
            <a:r>
              <a:rPr lang="it-IT" dirty="0" smtClean="0"/>
              <a:t>, diciotto benedizioni</a:t>
            </a:r>
          </a:p>
          <a:p>
            <a:pPr algn="just"/>
            <a:r>
              <a:rPr lang="it-IT" dirty="0" smtClean="0"/>
              <a:t>Lettura della </a:t>
            </a:r>
            <a:r>
              <a:rPr lang="it-IT" dirty="0" err="1" smtClean="0"/>
              <a:t>Torā</a:t>
            </a:r>
            <a:r>
              <a:rPr lang="it-IT" dirty="0" smtClean="0"/>
              <a:t>, ossia di un brano della Legge di Mosè</a:t>
            </a:r>
          </a:p>
          <a:p>
            <a:pPr algn="just"/>
            <a:r>
              <a:rPr lang="it-IT" dirty="0" smtClean="0"/>
              <a:t>Omelia</a:t>
            </a:r>
          </a:p>
          <a:p>
            <a:pPr algn="just"/>
            <a:r>
              <a:rPr lang="it-IT" dirty="0" smtClean="0"/>
              <a:t>Benedizioni finali</a:t>
            </a:r>
          </a:p>
          <a:p>
            <a:pPr algn="just"/>
            <a:r>
              <a:rPr lang="it-IT" dirty="0" smtClean="0"/>
              <a:t>Al ritorno della sinagoga, si accendeva in casa la menorah (candelabro a sette braccia) e si consumava il pasto rituale</a:t>
            </a:r>
          </a:p>
          <a:p>
            <a:endParaRPr lang="it-IT" dirty="0"/>
          </a:p>
        </p:txBody>
      </p:sp>
    </p:spTree>
    <p:extLst>
      <p:ext uri="{BB962C8B-B14F-4D97-AF65-F5344CB8AC3E}">
        <p14:creationId xmlns:p14="http://schemas.microsoft.com/office/powerpoint/2010/main" val="3824955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STORIA DI ISRAELE</a:t>
            </a:r>
            <a:br>
              <a:rPr lang="it-IT" dirty="0" smtClean="0">
                <a:solidFill>
                  <a:srgbClr val="FF0000"/>
                </a:solidFill>
                <a:latin typeface="Comic Sans MS" pitchFamily="66" charset="0"/>
              </a:rPr>
            </a:br>
            <a:endParaRPr lang="it-IT" dirty="0"/>
          </a:p>
        </p:txBody>
      </p:sp>
      <p:sp>
        <p:nvSpPr>
          <p:cNvPr id="3" name="Segnaposto contenuto 2"/>
          <p:cNvSpPr>
            <a:spLocks noGrp="1"/>
          </p:cNvSpPr>
          <p:nvPr>
            <p:ph idx="1"/>
          </p:nvPr>
        </p:nvSpPr>
        <p:spPr/>
        <p:txBody>
          <a:bodyPr>
            <a:normAutofit fontScale="40000" lnSpcReduction="20000"/>
          </a:bodyPr>
          <a:lstStyle/>
          <a:p>
            <a:pPr algn="just"/>
            <a:r>
              <a:rPr lang="it-IT" dirty="0" smtClean="0"/>
              <a:t>Nel 539 a.C. </a:t>
            </a:r>
            <a:r>
              <a:rPr lang="it-IT" b="1" dirty="0" smtClean="0"/>
              <a:t>Ciro, re di Persia</a:t>
            </a:r>
            <a:r>
              <a:rPr lang="it-IT" dirty="0" smtClean="0"/>
              <a:t>, conquistò Babilonia e l’impero persiano si sostituì a quello babilonese. Per confermare il ruolo di sovrano liberatore, Ciro dette il permesso ai popoli deportati in Babilonia di far ritorno nelle loro terre. Nel 539/538 a. C. si colloca l’editto di Ciro che consente agli ebrei il ritorno in patria (</a:t>
            </a:r>
            <a:r>
              <a:rPr lang="it-IT" dirty="0" err="1" smtClean="0"/>
              <a:t>cf</a:t>
            </a:r>
            <a:r>
              <a:rPr lang="it-IT" dirty="0" smtClean="0"/>
              <a:t> </a:t>
            </a:r>
            <a:r>
              <a:rPr lang="it-IT" dirty="0" err="1" smtClean="0"/>
              <a:t>Esd</a:t>
            </a:r>
            <a:r>
              <a:rPr lang="it-IT" dirty="0" smtClean="0"/>
              <a:t> 1,1 ss.).</a:t>
            </a:r>
          </a:p>
          <a:p>
            <a:pPr algn="just"/>
            <a:r>
              <a:rPr lang="it-IT" dirty="0" smtClean="0"/>
              <a:t>Il governatore </a:t>
            </a:r>
            <a:r>
              <a:rPr lang="it-IT" dirty="0" err="1" smtClean="0"/>
              <a:t>Neemia</a:t>
            </a:r>
            <a:r>
              <a:rPr lang="it-IT" dirty="0" smtClean="0"/>
              <a:t> ed Esdra, sacerdote e scriba, sono i promotori della ricostruzione di Gerusalemme, che doveva diventare la città sacra, il centro spirituale degli ebrei di tutto il mondo: restaurano le mura della città, fanno redigere liste genealogiche allo scopo di evitare infiltrazioni. Nel 515 si consacra il Tempio ricostruito.</a:t>
            </a:r>
          </a:p>
          <a:p>
            <a:pPr algn="just"/>
            <a:r>
              <a:rPr lang="it-IT" dirty="0" smtClean="0"/>
              <a:t>Ne 8: liturgia della Parola.</a:t>
            </a:r>
          </a:p>
          <a:p>
            <a:pPr algn="just"/>
            <a:r>
              <a:rPr lang="it-IT" dirty="0" smtClean="0"/>
              <a:t>Nasce il </a:t>
            </a:r>
            <a:r>
              <a:rPr lang="it-IT" b="1" dirty="0" smtClean="0"/>
              <a:t>Giudaismo</a:t>
            </a:r>
            <a:r>
              <a:rPr lang="it-IT" dirty="0" smtClean="0"/>
              <a:t>, i cui pilastri sono la Legge, il Tempio e l’attesa escatologico-apocalittica (il Messia). Il perno della società giudaica era l’impegno con JHWH, ossia il patto di alleanza (</a:t>
            </a:r>
            <a:r>
              <a:rPr lang="it-IT" dirty="0" err="1" smtClean="0"/>
              <a:t>cf</a:t>
            </a:r>
            <a:r>
              <a:rPr lang="it-IT" dirty="0" smtClean="0"/>
              <a:t> Ne 10). A tal fine, </a:t>
            </a:r>
            <a:r>
              <a:rPr lang="it-IT" dirty="0" err="1" smtClean="0"/>
              <a:t>Neemia</a:t>
            </a:r>
            <a:r>
              <a:rPr lang="it-IT" dirty="0" smtClean="0"/>
              <a:t> si preoccupò di salvaguardare la tradizione e di avviare la traduzione dei testi della tradizione (in 2Mac 2,13 si legge che </a:t>
            </a:r>
            <a:r>
              <a:rPr lang="it-IT" dirty="0" err="1" smtClean="0"/>
              <a:t>Neemia</a:t>
            </a:r>
            <a:r>
              <a:rPr lang="it-IT" dirty="0" smtClean="0"/>
              <a:t> fondò una biblioteca per radunarvi i libri riguardanti i re, quelli scritti dai profeti e quelli di Davide).</a:t>
            </a:r>
          </a:p>
          <a:p>
            <a:pPr algn="just"/>
            <a:r>
              <a:rPr lang="it-IT" dirty="0" smtClean="0"/>
              <a:t>L’impero persiano fu travolto da </a:t>
            </a:r>
            <a:r>
              <a:rPr lang="it-IT" b="1" dirty="0" smtClean="0"/>
              <a:t>Alessandro Magno</a:t>
            </a:r>
            <a:r>
              <a:rPr lang="it-IT" dirty="0" smtClean="0"/>
              <a:t> nel 333 a.C. È la data convenzionale di inizio dell’ellenismo e di quel dialetto comune (</a:t>
            </a:r>
            <a:r>
              <a:rPr lang="it-IT" dirty="0" err="1" smtClean="0"/>
              <a:t>koiné</a:t>
            </a:r>
            <a:r>
              <a:rPr lang="it-IT" dirty="0" smtClean="0"/>
              <a:t> </a:t>
            </a:r>
            <a:r>
              <a:rPr lang="it-IT" dirty="0" err="1" smtClean="0"/>
              <a:t>diàlektos</a:t>
            </a:r>
            <a:r>
              <a:rPr lang="it-IT" dirty="0" smtClean="0"/>
              <a:t>) che andava dai confini dell’India fino a Roma e che ebbe come strumento espressivo la lingua greca.: la civiltà ellenica si fonde con quella del vicino Oriente. Alla morte di Alessandro (323 a.C.) il grande impero fu diviso tra i suoi luogotenenti, e la Palestina finì sotto il dominio dei </a:t>
            </a:r>
            <a:r>
              <a:rPr lang="it-IT" dirty="0" err="1" smtClean="0"/>
              <a:t>Tolomei</a:t>
            </a:r>
            <a:r>
              <a:rPr lang="it-IT" dirty="0" smtClean="0"/>
              <a:t>. Antioco IV </a:t>
            </a:r>
            <a:r>
              <a:rPr lang="it-IT" dirty="0" err="1" smtClean="0"/>
              <a:t>Epifane</a:t>
            </a:r>
            <a:r>
              <a:rPr lang="it-IT" dirty="0" smtClean="0"/>
              <a:t> (che regnò dal 175 al 163 a.C.) instaurò una violenta persecuzione religiosa, imponendo sotto pena di morte il culto idolatrico. Fu netta l’opposizione di molti ebrei. È l’epoca dei </a:t>
            </a:r>
            <a:r>
              <a:rPr lang="it-IT" b="1" dirty="0" smtClean="0"/>
              <a:t>Maccabei</a:t>
            </a:r>
            <a:r>
              <a:rPr lang="it-IT" dirty="0" smtClean="0"/>
              <a:t> (167-135 a.C.). Nasce la setta degli esseni, il cui nucleo principale si trovava a </a:t>
            </a:r>
            <a:r>
              <a:rPr lang="it-IT" dirty="0" err="1" smtClean="0"/>
              <a:t>Qumran</a:t>
            </a:r>
            <a:r>
              <a:rPr lang="it-IT" dirty="0" smtClean="0"/>
              <a:t> (si ritenevano il «resto di Israele», il genuino e autentico popolo di Dio), e i due partiti, quello dei farisei (separati), che non accettavano di contaminarsi con gli invasori, e quello dei sadducei – discendenti di quei sacerdoti che non avevano mai abbandonato Gerusalemme – amanti della cultura e aperti all’ellenismo.</a:t>
            </a:r>
          </a:p>
          <a:p>
            <a:pPr algn="just"/>
            <a:r>
              <a:rPr lang="it-IT" dirty="0" smtClean="0"/>
              <a:t>Nel 63 a.C. Pompeo occupa Gerusalemme. Inizia l’epoca  del </a:t>
            </a:r>
            <a:r>
              <a:rPr lang="it-IT" b="1" dirty="0" smtClean="0"/>
              <a:t>dominio romano.</a:t>
            </a:r>
          </a:p>
          <a:p>
            <a:pPr marL="0" indent="0" algn="just">
              <a:buNone/>
            </a:pPr>
            <a:endParaRPr lang="it-IT" b="1" dirty="0" smtClean="0"/>
          </a:p>
          <a:p>
            <a:endParaRPr lang="it-IT" dirty="0"/>
          </a:p>
        </p:txBody>
      </p:sp>
    </p:spTree>
    <p:extLst>
      <p:ext uri="{BB962C8B-B14F-4D97-AF65-F5344CB8AC3E}">
        <p14:creationId xmlns:p14="http://schemas.microsoft.com/office/powerpoint/2010/main" val="4167647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Da Israele a Cristo</a:t>
            </a:r>
            <a:endParaRPr lang="it-IT" dirty="0">
              <a:solidFill>
                <a:srgbClr val="FF0000"/>
              </a:solidFill>
            </a:endParaRPr>
          </a:p>
        </p:txBody>
      </p:sp>
      <p:sp>
        <p:nvSpPr>
          <p:cNvPr id="3" name="Segnaposto contenuto 2"/>
          <p:cNvSpPr>
            <a:spLocks noGrp="1"/>
          </p:cNvSpPr>
          <p:nvPr>
            <p:ph idx="1"/>
          </p:nvPr>
        </p:nvSpPr>
        <p:spPr/>
        <p:txBody>
          <a:bodyPr>
            <a:normAutofit fontScale="47500" lnSpcReduction="20000"/>
          </a:bodyPr>
          <a:lstStyle/>
          <a:p>
            <a:pPr algn="just"/>
            <a:r>
              <a:rPr lang="it-IT" dirty="0" smtClean="0"/>
              <a:t>37 – 4 a.C.: Erode il Grande, nominato dal senato di Roma re della Giudea, inizia la ricostruzione del Tempio di Gerusalemme. </a:t>
            </a:r>
          </a:p>
          <a:p>
            <a:pPr algn="just"/>
            <a:r>
              <a:rPr lang="it-IT" dirty="0" smtClean="0"/>
              <a:t>I suoi figli: </a:t>
            </a:r>
            <a:r>
              <a:rPr lang="it-IT" u="sng" dirty="0" smtClean="0"/>
              <a:t>Archelao</a:t>
            </a:r>
            <a:r>
              <a:rPr lang="it-IT" dirty="0" smtClean="0"/>
              <a:t>, etnarca (</a:t>
            </a:r>
            <a:r>
              <a:rPr lang="it-IT" i="1" dirty="0" err="1" smtClean="0"/>
              <a:t>á</a:t>
            </a:r>
            <a:r>
              <a:rPr lang="it-IT" dirty="0" err="1" smtClean="0"/>
              <a:t>rchein+</a:t>
            </a:r>
            <a:r>
              <a:rPr lang="it-IT" i="1" dirty="0" err="1" smtClean="0"/>
              <a:t>éthnos</a:t>
            </a:r>
            <a:r>
              <a:rPr lang="it-IT" i="1" dirty="0" smtClean="0"/>
              <a:t>, </a:t>
            </a:r>
            <a:r>
              <a:rPr lang="it-IT" dirty="0" smtClean="0"/>
              <a:t>ossia comandante di un popolo) dell’Idumea, Giudea e Samaria. </a:t>
            </a:r>
            <a:r>
              <a:rPr lang="it-IT" u="sng" dirty="0" smtClean="0"/>
              <a:t>Erode Filippo</a:t>
            </a:r>
            <a:r>
              <a:rPr lang="it-IT" dirty="0" smtClean="0"/>
              <a:t>, tetrarca (</a:t>
            </a:r>
            <a:r>
              <a:rPr lang="it-IT" dirty="0" err="1" smtClean="0"/>
              <a:t>tétra</a:t>
            </a:r>
            <a:r>
              <a:rPr lang="it-IT" dirty="0" smtClean="0"/>
              <a:t>=quattro + </a:t>
            </a:r>
            <a:r>
              <a:rPr lang="it-IT" i="1" dirty="0" err="1" smtClean="0"/>
              <a:t>á</a:t>
            </a:r>
            <a:r>
              <a:rPr lang="it-IT" dirty="0" err="1" smtClean="0"/>
              <a:t>rchein</a:t>
            </a:r>
            <a:r>
              <a:rPr lang="it-IT" dirty="0" smtClean="0"/>
              <a:t>=comandare) della </a:t>
            </a:r>
            <a:r>
              <a:rPr lang="it-IT" dirty="0" err="1" smtClean="0"/>
              <a:t>Traconitide</a:t>
            </a:r>
            <a:r>
              <a:rPr lang="it-IT" dirty="0" smtClean="0"/>
              <a:t> e dell’</a:t>
            </a:r>
            <a:r>
              <a:rPr lang="it-IT" dirty="0" err="1" smtClean="0"/>
              <a:t>Iturea</a:t>
            </a:r>
            <a:r>
              <a:rPr lang="it-IT" dirty="0" smtClean="0"/>
              <a:t>. </a:t>
            </a:r>
            <a:r>
              <a:rPr lang="it-IT" u="sng" dirty="0" smtClean="0"/>
              <a:t>Erode </a:t>
            </a:r>
            <a:r>
              <a:rPr lang="it-IT" u="sng" dirty="0" err="1" smtClean="0"/>
              <a:t>Antipa</a:t>
            </a:r>
            <a:r>
              <a:rPr lang="it-IT" dirty="0" smtClean="0"/>
              <a:t>, tetrarca della Galilea e della </a:t>
            </a:r>
            <a:r>
              <a:rPr lang="it-IT" dirty="0" err="1" smtClean="0"/>
              <a:t>Perea</a:t>
            </a:r>
            <a:r>
              <a:rPr lang="it-IT" dirty="0" smtClean="0"/>
              <a:t>. Ad essi si aggiunge </a:t>
            </a:r>
            <a:r>
              <a:rPr lang="it-IT" dirty="0" err="1" smtClean="0"/>
              <a:t>Lisania</a:t>
            </a:r>
            <a:r>
              <a:rPr lang="it-IT" dirty="0" smtClean="0"/>
              <a:t>, tetrarca dell’Abilene al tempo in cui Giovanni Battista diede inizio alla sua predicazione sulle rive del Giordano.</a:t>
            </a:r>
          </a:p>
          <a:p>
            <a:pPr algn="just"/>
            <a:r>
              <a:rPr lang="it-IT" dirty="0" smtClean="0"/>
              <a:t>7/6 a.C.: nascita di Gesù</a:t>
            </a:r>
          </a:p>
          <a:p>
            <a:pPr algn="just"/>
            <a:r>
              <a:rPr lang="it-IT" dirty="0" smtClean="0"/>
              <a:t>5/10: nascita di Saulo a Tarso di </a:t>
            </a:r>
            <a:r>
              <a:rPr lang="it-IT" dirty="0" err="1" smtClean="0"/>
              <a:t>Cilicia</a:t>
            </a:r>
            <a:endParaRPr lang="it-IT" dirty="0" smtClean="0"/>
          </a:p>
          <a:p>
            <a:pPr algn="just"/>
            <a:r>
              <a:rPr lang="it-IT" dirty="0" smtClean="0"/>
              <a:t>18-37: </a:t>
            </a:r>
            <a:r>
              <a:rPr lang="it-IT" dirty="0" err="1" smtClean="0"/>
              <a:t>Caifa</a:t>
            </a:r>
            <a:r>
              <a:rPr lang="it-IT" dirty="0" smtClean="0"/>
              <a:t> è Sommo Sacerdote</a:t>
            </a:r>
          </a:p>
          <a:p>
            <a:pPr algn="just"/>
            <a:r>
              <a:rPr lang="it-IT" dirty="0" smtClean="0"/>
              <a:t>27 circa: inizio della predicazione pubblica del Battista e del ministero di Gesù</a:t>
            </a:r>
          </a:p>
          <a:p>
            <a:pPr algn="just"/>
            <a:r>
              <a:rPr lang="it-IT" dirty="0" smtClean="0"/>
              <a:t>29: arresto e morte di Giovanni Battista</a:t>
            </a:r>
          </a:p>
          <a:p>
            <a:pPr algn="just"/>
            <a:r>
              <a:rPr lang="it-IT" dirty="0" smtClean="0"/>
              <a:t>30, venerdì 7 aprile (14 </a:t>
            </a:r>
            <a:r>
              <a:rPr lang="it-IT" dirty="0" err="1" smtClean="0"/>
              <a:t>nisan</a:t>
            </a:r>
            <a:r>
              <a:rPr lang="it-IT" dirty="0" smtClean="0"/>
              <a:t>): probabile data della morte di Gesù, seguita dalla sua risurrezione</a:t>
            </a:r>
          </a:p>
          <a:p>
            <a:pPr algn="just"/>
            <a:r>
              <a:rPr lang="it-IT" dirty="0" smtClean="0"/>
              <a:t>30, pentecoste: formazione della prima comunità cristiana</a:t>
            </a:r>
          </a:p>
          <a:p>
            <a:pPr algn="just"/>
            <a:r>
              <a:rPr lang="it-IT" dirty="0" smtClean="0"/>
              <a:t>36 circa: martirio di Stefano e conversione di Saulo</a:t>
            </a:r>
          </a:p>
          <a:p>
            <a:pPr algn="just"/>
            <a:r>
              <a:rPr lang="it-IT" dirty="0" smtClean="0"/>
              <a:t>43-44: persecuzione di Erode Agrippa (nipote di Erode il Grande). Martirio di Giacomo il Maggiore (fratello di Giovanni). Prigionia e liberazione di Pietro (</a:t>
            </a:r>
            <a:r>
              <a:rPr lang="it-IT" dirty="0" err="1" smtClean="0"/>
              <a:t>cf</a:t>
            </a:r>
            <a:r>
              <a:rPr lang="it-IT" dirty="0" smtClean="0"/>
              <a:t> At 12)</a:t>
            </a:r>
          </a:p>
          <a:p>
            <a:pPr marL="0" indent="0" algn="just">
              <a:buNone/>
            </a:pPr>
            <a:endParaRPr lang="it-IT" dirty="0" smtClean="0"/>
          </a:p>
        </p:txBody>
      </p:sp>
    </p:spTree>
    <p:extLst>
      <p:ext uri="{BB962C8B-B14F-4D97-AF65-F5344CB8AC3E}">
        <p14:creationId xmlns:p14="http://schemas.microsoft.com/office/powerpoint/2010/main" val="415995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latin typeface="Comic Sans MS" pitchFamily="66" charset="0"/>
              </a:rPr>
              <a:t>I viaggi missionari di Paolo</a:t>
            </a:r>
            <a:endParaRPr lang="it-IT" dirty="0"/>
          </a:p>
        </p:txBody>
      </p:sp>
      <p:sp>
        <p:nvSpPr>
          <p:cNvPr id="3" name="Segnaposto contenuto 2"/>
          <p:cNvSpPr>
            <a:spLocks noGrp="1"/>
          </p:cNvSpPr>
          <p:nvPr>
            <p:ph idx="1"/>
          </p:nvPr>
        </p:nvSpPr>
        <p:spPr/>
        <p:txBody>
          <a:bodyPr>
            <a:normAutofit fontScale="47500" lnSpcReduction="20000"/>
          </a:bodyPr>
          <a:lstStyle/>
          <a:p>
            <a:pPr algn="just"/>
            <a:r>
              <a:rPr lang="it-IT" dirty="0" smtClean="0"/>
              <a:t>45-48 circa: Primo viaggio (Paolo e Barnaba). Antiochia di Siria, </a:t>
            </a:r>
            <a:r>
              <a:rPr lang="it-IT" dirty="0" err="1" smtClean="0"/>
              <a:t>Seleucia</a:t>
            </a:r>
            <a:r>
              <a:rPr lang="it-IT" dirty="0" smtClean="0"/>
              <a:t>, Cipro, Panfilia (</a:t>
            </a:r>
            <a:r>
              <a:rPr lang="it-IT" dirty="0" err="1" smtClean="0"/>
              <a:t>Perge</a:t>
            </a:r>
            <a:r>
              <a:rPr lang="it-IT" dirty="0" smtClean="0"/>
              <a:t>), Antiochia di </a:t>
            </a:r>
            <a:r>
              <a:rPr lang="it-IT" dirty="0" err="1" smtClean="0"/>
              <a:t>Pisidia</a:t>
            </a:r>
            <a:r>
              <a:rPr lang="it-IT" dirty="0" smtClean="0"/>
              <a:t>, Iconio, </a:t>
            </a:r>
            <a:r>
              <a:rPr lang="it-IT" dirty="0" err="1" smtClean="0"/>
              <a:t>Listra</a:t>
            </a:r>
            <a:r>
              <a:rPr lang="it-IT" dirty="0" smtClean="0"/>
              <a:t>, </a:t>
            </a:r>
            <a:r>
              <a:rPr lang="it-IT" dirty="0" err="1" smtClean="0"/>
              <a:t>Derbe</a:t>
            </a:r>
            <a:endParaRPr lang="it-IT" dirty="0" smtClean="0"/>
          </a:p>
          <a:p>
            <a:r>
              <a:rPr lang="it-IT" dirty="0" smtClean="0"/>
              <a:t>48 circa: Assemblea di Gerusalemme (At 15)</a:t>
            </a:r>
          </a:p>
          <a:p>
            <a:pPr algn="just"/>
            <a:r>
              <a:rPr lang="it-IT" dirty="0" smtClean="0"/>
              <a:t>49-52: Secondo viaggio (Paolo e Sila). Da Antiochia di Siria a </a:t>
            </a:r>
            <a:r>
              <a:rPr lang="it-IT" dirty="0" err="1" smtClean="0"/>
              <a:t>Listra</a:t>
            </a:r>
            <a:r>
              <a:rPr lang="it-IT" dirty="0" smtClean="0"/>
              <a:t> (Timoteo), Filippi (prigionia?), Tessalonica, Atene, Corinto (dove si ferma un anno e mezzo)</a:t>
            </a:r>
          </a:p>
          <a:p>
            <a:pPr algn="just"/>
            <a:r>
              <a:rPr lang="it-IT" dirty="0" smtClean="0"/>
              <a:t>53-58: Terzo viaggio. Da Antiochia di Siria a Efeso (dove si ferma più di due anni; prigionia?), Macedonia, Grecia (forse Corinto) fino a Gerusalemme</a:t>
            </a:r>
          </a:p>
          <a:p>
            <a:pPr algn="just"/>
            <a:r>
              <a:rPr lang="it-IT" dirty="0" smtClean="0"/>
              <a:t>58: arresto di Paolo a Gerusalemme e prigionia a Cesarea</a:t>
            </a:r>
          </a:p>
          <a:p>
            <a:pPr algn="just"/>
            <a:r>
              <a:rPr lang="it-IT" dirty="0" smtClean="0"/>
              <a:t>60: trasferimento di Paolo a Roma (dove trascorre due anni interi), dopo essersi appellato a Cesare (quarto viaggio). Prigionia a Roma (61-63)</a:t>
            </a:r>
          </a:p>
          <a:p>
            <a:pPr algn="just"/>
            <a:r>
              <a:rPr lang="it-IT" dirty="0" smtClean="0"/>
              <a:t>Secondo la tesi tradizionale, un’assoluzione gli diede modo di recarsi in Spagna (forse 64-67)</a:t>
            </a:r>
          </a:p>
          <a:p>
            <a:pPr algn="just"/>
            <a:r>
              <a:rPr lang="it-IT" dirty="0" smtClean="0"/>
              <a:t>62: martirio di Giacomo il Minore, «fratello del Signore», (secondo Eusebio, «primo vescovo di Gerusalemme»)</a:t>
            </a:r>
          </a:p>
          <a:p>
            <a:r>
              <a:rPr lang="it-IT" dirty="0" smtClean="0"/>
              <a:t>Nuovo, probabile, arresto di Paolo a Roma (67 circa)</a:t>
            </a:r>
          </a:p>
          <a:p>
            <a:r>
              <a:rPr lang="it-IT" dirty="0" smtClean="0"/>
              <a:t>67 (data tradizionale; tra il 63 e il 67): martirio di Pietro e Paolo </a:t>
            </a:r>
          </a:p>
          <a:p>
            <a:r>
              <a:rPr lang="it-IT" dirty="0" smtClean="0"/>
              <a:t>95 circa: esilio di Giovanni a </a:t>
            </a:r>
            <a:r>
              <a:rPr lang="it-IT" dirty="0" err="1" smtClean="0"/>
              <a:t>Patmos</a:t>
            </a:r>
            <a:endParaRPr lang="it-IT" dirty="0" smtClean="0"/>
          </a:p>
          <a:p>
            <a:r>
              <a:rPr lang="it-IT" dirty="0" smtClean="0"/>
              <a:t>100 circa: morte di Giovanni a Efeso</a:t>
            </a:r>
            <a:endParaRPr lang="it-IT" dirty="0"/>
          </a:p>
        </p:txBody>
      </p:sp>
    </p:spTree>
    <p:extLst>
      <p:ext uri="{BB962C8B-B14F-4D97-AF65-F5344CB8AC3E}">
        <p14:creationId xmlns:p14="http://schemas.microsoft.com/office/powerpoint/2010/main" val="193240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solidFill>
                  <a:srgbClr val="FF0000"/>
                </a:solidFill>
                <a:latin typeface="Comic Sans MS" pitchFamily="66" charset="0"/>
              </a:rPr>
              <a:t>Perché ci interessiamo della Bibbia?</a:t>
            </a:r>
            <a:endParaRPr lang="it-IT" sz="2800" dirty="0"/>
          </a:p>
        </p:txBody>
      </p:sp>
      <p:sp>
        <p:nvSpPr>
          <p:cNvPr id="3" name="Segnaposto contenuto 2"/>
          <p:cNvSpPr>
            <a:spLocks noGrp="1"/>
          </p:cNvSpPr>
          <p:nvPr>
            <p:ph idx="1"/>
          </p:nvPr>
        </p:nvSpPr>
        <p:spPr/>
        <p:txBody>
          <a:bodyPr>
            <a:normAutofit fontScale="47500" lnSpcReduction="20000"/>
          </a:bodyPr>
          <a:lstStyle/>
          <a:p>
            <a:pPr marL="0" indent="0" algn="ctr">
              <a:buNone/>
            </a:pPr>
            <a:r>
              <a:rPr lang="it-IT" sz="4200" u="sng" dirty="0" smtClean="0"/>
              <a:t>Per motivi religiosi</a:t>
            </a:r>
          </a:p>
          <a:p>
            <a:pPr algn="just"/>
            <a:r>
              <a:rPr lang="it-IT" dirty="0" smtClean="0"/>
              <a:t>Se esiste l’ebraismo e il cristianesimo è perché esiste la Bibbia. Se non ci fosse stata la Bibbia non ci sarebbe né la Sinagoga né la Chiesa.</a:t>
            </a:r>
          </a:p>
          <a:p>
            <a:pPr algn="just"/>
            <a:r>
              <a:rPr lang="it-IT" dirty="0" smtClean="0"/>
              <a:t>Sia l’ebraismo che il cristianesimo fanno riferimento – in misura e modi di versi – alla Bibbia.</a:t>
            </a:r>
          </a:p>
          <a:p>
            <a:pPr marL="0" indent="0" algn="ctr">
              <a:buNone/>
            </a:pPr>
            <a:r>
              <a:rPr lang="it-IT" sz="4400" u="sng" dirty="0" smtClean="0"/>
              <a:t>Per motivi culturali</a:t>
            </a:r>
          </a:p>
          <a:p>
            <a:pPr algn="just"/>
            <a:r>
              <a:rPr lang="it-IT" dirty="0" smtClean="0"/>
              <a:t>La Bibbia è stata definita «</a:t>
            </a:r>
            <a:r>
              <a:rPr lang="it-IT" b="1" dirty="0" smtClean="0"/>
              <a:t>Il grande Codice</a:t>
            </a:r>
            <a:r>
              <a:rPr lang="it-IT" dirty="0" smtClean="0"/>
              <a:t>», cioè il testo che ha ispirato le letterature occidentali e le opere dei grandi artisti (Cattedrali e musei raccolgono testimonianze collegate ad episodi e personaggi presenti nella Bibbia).</a:t>
            </a:r>
          </a:p>
          <a:p>
            <a:pPr algn="just"/>
            <a:r>
              <a:rPr lang="it-IT" dirty="0" smtClean="0"/>
              <a:t>La vita della società occidentale – ma con riflessi anche sul resto del mondo – è ritmata su un calendario che nasce dalla Bibbia, sia nel computo degli anni che nella divisione del tempo in settimane. Anche molte festività (es. Pasqua, Pentecoste) hanno radici bibliche.</a:t>
            </a:r>
          </a:p>
          <a:p>
            <a:pPr algn="just"/>
            <a:r>
              <a:rPr lang="it-IT" dirty="0" smtClean="0"/>
              <a:t>Quindi, conoscendo la Bibbia ci inseriamo in una riflessione, iniziata più di tremila anni fa, che ha accompagnato e guidato la crescita della nostra civiltà.</a:t>
            </a:r>
          </a:p>
          <a:p>
            <a:pPr algn="just"/>
            <a:r>
              <a:rPr lang="it-IT" dirty="0" smtClean="0"/>
              <a:t>La Bibbia, poi, ci stimola a riflettere sui grandi interrogativi che hanno accompagnato l’uomo in ogni tempo e in ogni cultura (perché esisto? che senso ha il male nel mondo?). Anche la Bibbia si pone queste domande, e offre tentativi di risposta.</a:t>
            </a:r>
          </a:p>
          <a:p>
            <a:pPr marL="0" indent="0">
              <a:buNone/>
            </a:pPr>
            <a:endParaRPr lang="it-IT" dirty="0"/>
          </a:p>
        </p:txBody>
      </p:sp>
    </p:spTree>
    <p:extLst>
      <p:ext uri="{BB962C8B-B14F-4D97-AF65-F5344CB8AC3E}">
        <p14:creationId xmlns:p14="http://schemas.microsoft.com/office/powerpoint/2010/main" val="214474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1600" u="sng" dirty="0"/>
              <a:t>Per motivi di fede</a:t>
            </a:r>
            <a:endParaRPr lang="it-IT" sz="1600" dirty="0"/>
          </a:p>
        </p:txBody>
      </p:sp>
      <p:sp>
        <p:nvSpPr>
          <p:cNvPr id="3" name="Segnaposto contenuto 2"/>
          <p:cNvSpPr>
            <a:spLocks noGrp="1"/>
          </p:cNvSpPr>
          <p:nvPr>
            <p:ph idx="1"/>
          </p:nvPr>
        </p:nvSpPr>
        <p:spPr>
          <a:xfrm>
            <a:off x="457200" y="908720"/>
            <a:ext cx="8229600" cy="5217443"/>
          </a:xfrm>
        </p:spPr>
        <p:txBody>
          <a:bodyPr>
            <a:normAutofit fontScale="47500" lnSpcReduction="20000"/>
          </a:bodyPr>
          <a:lstStyle/>
          <a:p>
            <a:pPr algn="just"/>
            <a:r>
              <a:rPr lang="it-IT" dirty="0" smtClean="0"/>
              <a:t>Si tratta di una raccolta di testi («Bibbia» è un sostantivo plurale: </a:t>
            </a:r>
            <a:r>
              <a:rPr lang="it-IT" dirty="0" err="1" smtClean="0"/>
              <a:t>ta</a:t>
            </a:r>
            <a:r>
              <a:rPr lang="it-IT" dirty="0" smtClean="0"/>
              <a:t> </a:t>
            </a:r>
            <a:r>
              <a:rPr lang="it-IT" dirty="0" err="1" smtClean="0"/>
              <a:t>biblìa</a:t>
            </a:r>
            <a:r>
              <a:rPr lang="it-IT" dirty="0" smtClean="0"/>
              <a:t>=i libri) ai quali, l’ebraismo da una parte e il cristianesimo dall’altra, attribuiscono un valore religioso.</a:t>
            </a:r>
          </a:p>
          <a:p>
            <a:pPr algn="just"/>
            <a:r>
              <a:rPr lang="it-IT" dirty="0" smtClean="0"/>
              <a:t>Per questo motivo, fin dall’inizio il popolo ebraico ha sentito la necessità di conservare quegli scritti, per offrirli anche alle generazioni future, attraverso la produzione di molte copie dagli scritti originali. Lo stesso si dica per i testi sacri dell’epoca cristiana. Anch’essi sono stati «copiati», perché fossero letti nelle varie comunità (es: </a:t>
            </a:r>
            <a:r>
              <a:rPr lang="it-IT" dirty="0" err="1" smtClean="0"/>
              <a:t>Ef</a:t>
            </a:r>
            <a:r>
              <a:rPr lang="it-IT" dirty="0" smtClean="0"/>
              <a:t> 1,1: in alcuni importanti codici antichi – che ci hanno trasmesso le Sacre Scritture – nell’indirizzo di questa Lettera manca l’indicazione «a Efeso», per cui si è pensato che fin dall’origine questa Lettera fosse destinata alle varie Chiese dell’Asia Minore costiera, delle quali la splendida città di Efeso era il centro più significativo. Il che vuol dire che da subito questa Lettera sia stata più volte copiata per essere consegnata alle varie comunità). Tra la copiosa produzione letteraria del mondo antico, i testi della Bibbia sono gli unici conservati in migliaia di copie, più o meno ampie.</a:t>
            </a:r>
          </a:p>
          <a:p>
            <a:pPr algn="just"/>
            <a:r>
              <a:rPr lang="it-IT" dirty="0" smtClean="0"/>
              <a:t>«L’ignoranza delle Scritture è ignoranza di Cristo» (Girolamo, </a:t>
            </a:r>
            <a:r>
              <a:rPr lang="it-IT" i="1" dirty="0" smtClean="0"/>
              <a:t> Commento sul Libro di Isaia</a:t>
            </a:r>
            <a:r>
              <a:rPr lang="it-IT" dirty="0" smtClean="0"/>
              <a:t>. Cfr. DV 25).</a:t>
            </a:r>
          </a:p>
          <a:p>
            <a:pPr marL="0" indent="0" algn="ctr">
              <a:buNone/>
            </a:pPr>
            <a:endParaRPr lang="it-IT" u="sng" dirty="0" smtClean="0"/>
          </a:p>
          <a:p>
            <a:pPr marL="0" indent="0" algn="ctr">
              <a:buNone/>
            </a:pPr>
            <a:r>
              <a:rPr lang="it-IT" sz="4400" u="sng" dirty="0" smtClean="0"/>
              <a:t>Per motivi «ecclesiali»</a:t>
            </a:r>
          </a:p>
          <a:p>
            <a:pPr algn="just"/>
            <a:r>
              <a:rPr lang="it-IT" dirty="0" smtClean="0"/>
              <a:t>«La sacra teologia si basa come su un fondamento perenne sulla </a:t>
            </a:r>
            <a:r>
              <a:rPr lang="it-IT" b="1" dirty="0" smtClean="0"/>
              <a:t>parola di Dio scritta, insieme con la sacra  tradizione</a:t>
            </a:r>
            <a:r>
              <a:rPr lang="it-IT" dirty="0" smtClean="0"/>
              <a:t> […] Le sacre Scritture contengono la parola di Dio e, perché ispirate, sono veramente parola di Dio; lo studio della sacra pagina sia dunque come </a:t>
            </a:r>
            <a:r>
              <a:rPr lang="it-IT" b="1" dirty="0" smtClean="0"/>
              <a:t>l’anima della sacra teologia</a:t>
            </a:r>
            <a:r>
              <a:rPr lang="it-IT" dirty="0" smtClean="0"/>
              <a:t>. Anche il ministero della parola, cioè la predicazione pastorale, la catechesi e ogni tipo di istruzione cristiana, nella quale l’omelia liturgica deve avere un posto privilegiato, trova in questa stessa parola della Scrittura nutrimento sano e santo vigore» (DV 24; cfr. </a:t>
            </a:r>
            <a:r>
              <a:rPr lang="it-IT" i="1" dirty="0" err="1" smtClean="0"/>
              <a:t>Veritatis</a:t>
            </a:r>
            <a:r>
              <a:rPr lang="it-IT" i="1" dirty="0" smtClean="0"/>
              <a:t> </a:t>
            </a:r>
            <a:r>
              <a:rPr lang="it-IT" i="1" dirty="0" err="1" smtClean="0"/>
              <a:t>Gaudium</a:t>
            </a:r>
            <a:r>
              <a:rPr lang="it-IT" i="1" dirty="0" smtClean="0"/>
              <a:t>, </a:t>
            </a:r>
            <a:r>
              <a:rPr lang="it-IT" dirty="0" smtClean="0"/>
              <a:t>Costituzione Apostolica di Papa Francesco circa le Università e le Facoltà Ecclesiastiche [8.12.2017]:  «Lo studio della Sacra Scrittura deve essere come </a:t>
            </a:r>
            <a:r>
              <a:rPr lang="it-IT" b="1" dirty="0" smtClean="0"/>
              <a:t>l’anima della Teologia</a:t>
            </a:r>
            <a:r>
              <a:rPr lang="it-IT" dirty="0" smtClean="0"/>
              <a:t>, la quale si basa, come su un perenne fondamento, sulla Parola scritta di Dio insieme con la viva Tradizione» [Art. 70. § 1]).</a:t>
            </a:r>
          </a:p>
          <a:p>
            <a:endParaRPr lang="it-IT" dirty="0"/>
          </a:p>
        </p:txBody>
      </p:sp>
    </p:spTree>
    <p:extLst>
      <p:ext uri="{BB962C8B-B14F-4D97-AF65-F5344CB8AC3E}">
        <p14:creationId xmlns:p14="http://schemas.microsoft.com/office/powerpoint/2010/main" val="2528633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solidFill>
                  <a:srgbClr val="FF0000"/>
                </a:solidFill>
              </a:rPr>
              <a:t>La Bibbia ci parla di un Dio che si è fatto conoscere all’uomo</a:t>
            </a:r>
            <a:endParaRPr lang="it-IT" sz="2400" dirty="0"/>
          </a:p>
        </p:txBody>
      </p:sp>
      <p:sp>
        <p:nvSpPr>
          <p:cNvPr id="3" name="Segnaposto contenuto 2"/>
          <p:cNvSpPr>
            <a:spLocks noGrp="1"/>
          </p:cNvSpPr>
          <p:nvPr>
            <p:ph idx="1"/>
          </p:nvPr>
        </p:nvSpPr>
        <p:spPr/>
        <p:txBody>
          <a:bodyPr>
            <a:normAutofit fontScale="70000" lnSpcReduction="20000"/>
          </a:bodyPr>
          <a:lstStyle/>
          <a:p>
            <a:pPr algn="just"/>
            <a:r>
              <a:rPr lang="it-IT" dirty="0" smtClean="0"/>
              <a:t>«Dio, progettando nel suo grande amore e preparando con sollecitudine la salvezza di tutto il genere umano, con singolare disegno si scelse un popolo al quale affidare le promesse» (DV 14)</a:t>
            </a:r>
          </a:p>
          <a:p>
            <a:pPr algn="just"/>
            <a:r>
              <a:rPr lang="it-IT" dirty="0" smtClean="0"/>
              <a:t>«Quando venne la pienezza del tempo, il Verbo si fece carne e venne ad abitare in mezzo a noi, pieno di grazia e di verità» (DV 17)</a:t>
            </a:r>
          </a:p>
          <a:p>
            <a:pPr algn="just"/>
            <a:r>
              <a:rPr lang="it-IT" dirty="0" smtClean="0"/>
              <a:t>«Dio, che molte volte e in diversi modi nei tempi antichi aveva parlato ai padri per mezzo dei profeti, ultimamente, in questi giorni, ha parlato a noi per mezzo del Figlio, che ha stabilito erede di tutte le cose e mediante il quale ha fatto anche il mondo» (</a:t>
            </a:r>
            <a:r>
              <a:rPr lang="it-IT" dirty="0" err="1" smtClean="0"/>
              <a:t>Eb</a:t>
            </a:r>
            <a:r>
              <a:rPr lang="it-IT" dirty="0" smtClean="0"/>
              <a:t> 1, 1-2).</a:t>
            </a:r>
          </a:p>
          <a:p>
            <a:pPr marL="0" indent="0" algn="just">
              <a:buNone/>
            </a:pPr>
            <a:endParaRPr lang="it-IT" dirty="0" smtClean="0"/>
          </a:p>
          <a:p>
            <a:pPr marL="0" indent="0" algn="ctr">
              <a:buNone/>
            </a:pPr>
            <a:r>
              <a:rPr lang="it-IT" dirty="0" smtClean="0"/>
              <a:t>DIO SI È RIVELATO IN UNA TERRA PARTICOLARE</a:t>
            </a:r>
          </a:p>
          <a:p>
            <a:pPr marL="0" indent="0" algn="ctr">
              <a:buNone/>
            </a:pPr>
            <a:r>
              <a:rPr lang="it-IT" dirty="0" smtClean="0"/>
              <a:t>E IN UNA STORIA, LA «STORIA DELLA SALVEZZA»</a:t>
            </a:r>
          </a:p>
          <a:p>
            <a:endParaRPr lang="it-IT" dirty="0"/>
          </a:p>
        </p:txBody>
      </p:sp>
    </p:spTree>
    <p:extLst>
      <p:ext uri="{BB962C8B-B14F-4D97-AF65-F5344CB8AC3E}">
        <p14:creationId xmlns:p14="http://schemas.microsoft.com/office/powerpoint/2010/main" val="756064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latin typeface="Comic Sans MS" pitchFamily="66" charset="0"/>
              </a:rPr>
              <a:t>La terra dove nacque la Bibbia - I</a:t>
            </a:r>
            <a:endParaRPr lang="it-IT" dirty="0"/>
          </a:p>
        </p:txBody>
      </p:sp>
      <p:sp>
        <p:nvSpPr>
          <p:cNvPr id="3" name="Segnaposto contenuto 2"/>
          <p:cNvSpPr>
            <a:spLocks noGrp="1"/>
          </p:cNvSpPr>
          <p:nvPr>
            <p:ph idx="1"/>
          </p:nvPr>
        </p:nvSpPr>
        <p:spPr/>
        <p:txBody>
          <a:bodyPr>
            <a:normAutofit fontScale="77500" lnSpcReduction="20000"/>
          </a:bodyPr>
          <a:lstStyle/>
          <a:p>
            <a:pPr marL="0" indent="0" algn="ctr">
              <a:buNone/>
            </a:pPr>
            <a:r>
              <a:rPr lang="it-IT" dirty="0" smtClean="0"/>
              <a:t>La geografia, con i suoi dati fisici, economici, politici e sociali, è un aiuto prezioso </a:t>
            </a:r>
          </a:p>
          <a:p>
            <a:pPr marL="0" indent="0" algn="ctr">
              <a:buNone/>
            </a:pPr>
            <a:r>
              <a:rPr lang="it-IT" dirty="0" smtClean="0"/>
              <a:t>per la comprensione della Bibbia</a:t>
            </a:r>
          </a:p>
          <a:p>
            <a:pPr algn="just"/>
            <a:r>
              <a:rPr lang="it-IT" dirty="0" smtClean="0"/>
              <a:t>La Palestina fa parte del Vicino Oriente Antico, chiamato anche Medio Oriente, composto da Egitto, Siria-Palestina, Anatolia (Turchia), Mesopotamia (Iraq), Penisola Araba.  Per la bella immagine che rappresenta, è definito «Mezzaluna fertile» (</a:t>
            </a:r>
            <a:r>
              <a:rPr lang="it-IT" i="1" dirty="0" smtClean="0"/>
              <a:t>Fertile </a:t>
            </a:r>
            <a:r>
              <a:rPr lang="it-IT" i="1" dirty="0" err="1" smtClean="0"/>
              <a:t>Crescent</a:t>
            </a:r>
            <a:r>
              <a:rPr lang="it-IT" i="1" dirty="0" smtClean="0"/>
              <a:t>; </a:t>
            </a:r>
            <a:r>
              <a:rPr lang="it-IT" dirty="0" smtClean="0"/>
              <a:t>termine coniato negli anni venti del secolo scorso dall’archeologo James Henry </a:t>
            </a:r>
            <a:r>
              <a:rPr lang="it-IT" dirty="0" err="1" smtClean="0"/>
              <a:t>Breasted</a:t>
            </a:r>
            <a:r>
              <a:rPr lang="it-IT" dirty="0" smtClean="0"/>
              <a:t> dell’Università di Chicago), perché le parti dell’Egitto, Siria-Palestina, Anatolia e Mesopotamia, resi fertili dai fiumi Nilo, Giordano, Tigri, Eufrate e dai loro affluenti, formano una mezzaluna di verde.</a:t>
            </a:r>
          </a:p>
          <a:p>
            <a:pPr marL="0" indent="0">
              <a:buNone/>
            </a:pPr>
            <a:endParaRPr lang="it-IT" dirty="0"/>
          </a:p>
        </p:txBody>
      </p:sp>
    </p:spTree>
    <p:extLst>
      <p:ext uri="{BB962C8B-B14F-4D97-AF65-F5344CB8AC3E}">
        <p14:creationId xmlns:p14="http://schemas.microsoft.com/office/powerpoint/2010/main" val="335073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Picture 2" descr="C:\Users\Utente\Pictures\cartine bibliche\Mezzaluna_fertil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8732" y="1872178"/>
            <a:ext cx="6706536" cy="3982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6865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solidFill>
                  <a:srgbClr val="FF0000"/>
                </a:solidFill>
                <a:latin typeface="Comic Sans MS" pitchFamily="66" charset="0"/>
              </a:rPr>
              <a:t>La terra dove nacque la Bibbia - II</a:t>
            </a:r>
            <a:endParaRPr lang="it-IT" sz="2800" dirty="0"/>
          </a:p>
        </p:txBody>
      </p:sp>
      <p:sp>
        <p:nvSpPr>
          <p:cNvPr id="3" name="Segnaposto contenuto 2"/>
          <p:cNvSpPr>
            <a:spLocks noGrp="1"/>
          </p:cNvSpPr>
          <p:nvPr>
            <p:ph idx="1"/>
          </p:nvPr>
        </p:nvSpPr>
        <p:spPr/>
        <p:txBody>
          <a:bodyPr>
            <a:normAutofit fontScale="70000" lnSpcReduction="20000"/>
          </a:bodyPr>
          <a:lstStyle/>
          <a:p>
            <a:pPr marL="0" indent="0" algn="just">
              <a:buNone/>
            </a:pPr>
            <a:r>
              <a:rPr lang="it-IT" dirty="0" smtClean="0"/>
              <a:t>-La zona che interessa più direttamente la storia biblica non è molto estesa. </a:t>
            </a:r>
            <a:r>
              <a:rPr lang="it-IT" dirty="0" err="1" smtClean="0"/>
              <a:t>Canaan</a:t>
            </a:r>
            <a:r>
              <a:rPr lang="it-IT" dirty="0" smtClean="0"/>
              <a:t>, di origine incerta, è il termine che la Bibbia usa per indicare il territorio dove i gruppi israelitici vennero a installarsi dopo la liberazione dalla schiavitù egiziana. Secondo l’espressione «da Dan a Bersabea» (1 Sam 3,20; 1 Re 5,5), corre in linea d’aria 240  x 120 Km.</a:t>
            </a:r>
          </a:p>
          <a:p>
            <a:pPr marL="0" indent="0" algn="just">
              <a:buNone/>
            </a:pPr>
            <a:r>
              <a:rPr lang="it-IT" dirty="0" smtClean="0"/>
              <a:t>-Il territorio è costituito da quattro zone parallele, diverse per i rilievi montuosi e, di conseguenza, per il clima corrispondente: la </a:t>
            </a:r>
            <a:r>
              <a:rPr lang="it-IT" u="sng" dirty="0" smtClean="0"/>
              <a:t>fascia costiera</a:t>
            </a:r>
            <a:r>
              <a:rPr lang="it-IT" dirty="0" smtClean="0"/>
              <a:t> , la classica via di comunicazione tra l’Egitto, la Siria e la Mesopotamia («via </a:t>
            </a:r>
            <a:r>
              <a:rPr lang="it-IT" dirty="0" err="1" smtClean="0"/>
              <a:t>maris</a:t>
            </a:r>
            <a:r>
              <a:rPr lang="it-IT" dirty="0" smtClean="0"/>
              <a:t>»), fertile fin dai tempi antichi, che porta ancora il nome biblico di «pianura di </a:t>
            </a:r>
            <a:r>
              <a:rPr lang="it-IT" dirty="0" err="1" smtClean="0"/>
              <a:t>Saron</a:t>
            </a:r>
            <a:r>
              <a:rPr lang="it-IT" dirty="0" smtClean="0"/>
              <a:t>» (</a:t>
            </a:r>
            <a:r>
              <a:rPr lang="it-IT" dirty="0" err="1" smtClean="0"/>
              <a:t>Ct</a:t>
            </a:r>
            <a:r>
              <a:rPr lang="it-IT" dirty="0" smtClean="0"/>
              <a:t> 2,1); la </a:t>
            </a:r>
            <a:r>
              <a:rPr lang="it-IT" u="sng" dirty="0" smtClean="0"/>
              <a:t>zona montagnosa occidentale</a:t>
            </a:r>
            <a:r>
              <a:rPr lang="it-IT" dirty="0" smtClean="0"/>
              <a:t>, che dall’alta Galilea si estende verso sud fino all’altopiano del </a:t>
            </a:r>
            <a:r>
              <a:rPr lang="it-IT" dirty="0" err="1" smtClean="0"/>
              <a:t>Neghev</a:t>
            </a:r>
            <a:r>
              <a:rPr lang="it-IT" dirty="0" smtClean="0"/>
              <a:t>; la </a:t>
            </a:r>
            <a:r>
              <a:rPr lang="it-IT" u="sng" dirty="0" smtClean="0"/>
              <a:t>grande depressione centrale</a:t>
            </a:r>
            <a:r>
              <a:rPr lang="it-IT" dirty="0" smtClean="0"/>
              <a:t>, dal lago di Tiberiade («mare di Galilea») al Mar Morto, con clima tropicale e oasi nei punti ove è possibile l’irrigazione (Gerico); la </a:t>
            </a:r>
            <a:r>
              <a:rPr lang="it-IT" u="sng" dirty="0" smtClean="0"/>
              <a:t>zona montuosa orientale</a:t>
            </a:r>
            <a:r>
              <a:rPr lang="it-IT" dirty="0" smtClean="0"/>
              <a:t>, con monti che superano i 1000 metri, con il </a:t>
            </a:r>
            <a:r>
              <a:rPr lang="it-IT" dirty="0" err="1" smtClean="0"/>
              <a:t>Nebo</a:t>
            </a:r>
            <a:r>
              <a:rPr lang="it-IT" dirty="0" smtClean="0"/>
              <a:t> (802 mt; </a:t>
            </a:r>
            <a:r>
              <a:rPr lang="it-IT" dirty="0" err="1" smtClean="0"/>
              <a:t>cf</a:t>
            </a:r>
            <a:r>
              <a:rPr lang="it-IT" dirty="0" smtClean="0"/>
              <a:t> </a:t>
            </a:r>
            <a:r>
              <a:rPr lang="it-IT" dirty="0" err="1" smtClean="0"/>
              <a:t>Dt</a:t>
            </a:r>
            <a:r>
              <a:rPr lang="it-IT" dirty="0" smtClean="0"/>
              <a:t> 32,49; 34,1) e il fiume </a:t>
            </a:r>
            <a:r>
              <a:rPr lang="it-IT" dirty="0" err="1" smtClean="0"/>
              <a:t>Iabbok</a:t>
            </a:r>
            <a:r>
              <a:rPr lang="it-IT" dirty="0" smtClean="0"/>
              <a:t> (</a:t>
            </a:r>
            <a:r>
              <a:rPr lang="it-IT" dirty="0" err="1" smtClean="0"/>
              <a:t>Gn</a:t>
            </a:r>
            <a:r>
              <a:rPr lang="it-IT" dirty="0" smtClean="0"/>
              <a:t> 32,23).</a:t>
            </a:r>
          </a:p>
          <a:p>
            <a:pPr marL="0" indent="0">
              <a:buNone/>
            </a:pPr>
            <a:endParaRPr lang="it-IT" dirty="0"/>
          </a:p>
        </p:txBody>
      </p:sp>
    </p:spTree>
    <p:extLst>
      <p:ext uri="{BB962C8B-B14F-4D97-AF65-F5344CB8AC3E}">
        <p14:creationId xmlns:p14="http://schemas.microsoft.com/office/powerpoint/2010/main" val="469843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Picture 2" descr="C:\Users\Utente\Pictures\dA dAN A bERSABEA 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91432" y="1600200"/>
            <a:ext cx="2961135"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77796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4689</Words>
  <Application>Microsoft Office PowerPoint</Application>
  <PresentationFormat>Presentazione su schermo (4:3)</PresentationFormat>
  <Paragraphs>157</Paragraphs>
  <Slides>25</Slides>
  <Notes>0</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Tema di Office</vt:lpstr>
      <vt:lpstr>Introduzione alle Scritture ebraico cristiane - Premessa</vt:lpstr>
      <vt:lpstr>Introduzione alle Scritture ebraico cristiane - Premessa</vt:lpstr>
      <vt:lpstr>Perché ci interessiamo della Bibbia?</vt:lpstr>
      <vt:lpstr>Per motivi di fede</vt:lpstr>
      <vt:lpstr>La Bibbia ci parla di un Dio che si è fatto conoscere all’uomo</vt:lpstr>
      <vt:lpstr>La terra dove nacque la Bibbia - I</vt:lpstr>
      <vt:lpstr>Presentazione standard di PowerPoint</vt:lpstr>
      <vt:lpstr>La terra dove nacque la Bibbia - II</vt:lpstr>
      <vt:lpstr>Presentazione standard di PowerPoint</vt:lpstr>
      <vt:lpstr>La terra dove nacque la Bibbia - III</vt:lpstr>
      <vt:lpstr>Presentazione standard di PowerPoint</vt:lpstr>
      <vt:lpstr>LA STORIA DI ISRAELE </vt:lpstr>
      <vt:lpstr>LA STORIA DI ISRAELE </vt:lpstr>
      <vt:lpstr>Presentazione standard di PowerPoint</vt:lpstr>
      <vt:lpstr>LA STORIA DI ISRAELE </vt:lpstr>
      <vt:lpstr>Presentazione standard di PowerPoint</vt:lpstr>
      <vt:lpstr>LA STORIA DI ISRAELE le dodici tribù</vt:lpstr>
      <vt:lpstr>LA STORIA DI ISRAELE </vt:lpstr>
      <vt:lpstr>LA STORIA DI ISRAELE </vt:lpstr>
      <vt:lpstr>LA STORIA DI ISRAELE </vt:lpstr>
      <vt:lpstr>LA STORIA DI ISRAELE </vt:lpstr>
      <vt:lpstr>LA STORIA DI ISRAELE </vt:lpstr>
      <vt:lpstr>LA STORIA DI ISRAELE </vt:lpstr>
      <vt:lpstr>Da Israele a Cristo</vt:lpstr>
      <vt:lpstr>I viaggi missionari di Paolo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dc:title>
  <dc:creator>Flavio</dc:creator>
  <cp:lastModifiedBy>Flavio</cp:lastModifiedBy>
  <cp:revision>26</cp:revision>
  <dcterms:created xsi:type="dcterms:W3CDTF">2024-10-19T07:01:19Z</dcterms:created>
  <dcterms:modified xsi:type="dcterms:W3CDTF">2024-10-19T07:28:54Z</dcterms:modified>
</cp:coreProperties>
</file>